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6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44.png" ContentType="image/png"/>
  <Override PartName="/ppt/media/image16.png" ContentType="image/png"/>
  <Override PartName="/ppt/media/image75.png" ContentType="image/png"/>
  <Override PartName="/ppt/media/image47.png" ContentType="image/png"/>
  <Override PartName="/ppt/media/image19.png" ContentType="image/png"/>
  <Override PartName="/ppt/media/image20.png" ContentType="image/png"/>
  <Override PartName="/ppt/media/image51.png" ContentType="image/png"/>
  <Override PartName="/ppt/media/image23.png" ContentType="image/png"/>
  <Override PartName="/ppt/media/image54.png" ContentType="image/png"/>
  <Override PartName="/ppt/media/image26.png" ContentType="image/png"/>
  <Override PartName="/ppt/media/image10.gif" ContentType="image/gif"/>
  <Override PartName="/ppt/media/image57.png" ContentType="image/png"/>
  <Override PartName="/ppt/media/image29.png" ContentType="image/png"/>
  <Override PartName="/ppt/media/image30.png" ContentType="image/png"/>
  <Override PartName="/ppt/media/image61.png" ContentType="image/png"/>
  <Override PartName="/ppt/media/image33.png" ContentType="image/png"/>
  <Override PartName="/ppt/media/image64.png" ContentType="image/png"/>
  <Override PartName="/ppt/media/image2.png" ContentType="image/png"/>
  <Override PartName="/ppt/media/image36.png" ContentType="image/png"/>
  <Override PartName="/ppt/media/image67.png" ContentType="image/png"/>
  <Override PartName="/ppt/media/image39.png" ContentType="image/png"/>
  <Override PartName="/ppt/media/image40.png" ContentType="image/png"/>
  <Override PartName="/ppt/media/image12.png" ContentType="image/png"/>
  <Override PartName="/ppt/media/image8.png" ContentType="image/png"/>
  <Override PartName="/ppt/media/image71.png" ContentType="image/png"/>
  <Override PartName="/ppt/media/image43.png" ContentType="image/png"/>
  <Override PartName="/ppt/media/image15.png" ContentType="image/png"/>
  <Override PartName="/ppt/media/image74.png" ContentType="image/png"/>
  <Override PartName="/ppt/media/image46.png" ContentType="image/png"/>
  <Override PartName="/ppt/media/image18.png" ContentType="image/png"/>
  <Override PartName="/ppt/media/image49.png" ContentType="image/png"/>
  <Override PartName="/ppt/media/image50.png" ContentType="image/png"/>
  <Override PartName="/ppt/media/image22.png" ContentType="image/png"/>
  <Override PartName="/ppt/media/image53.png" ContentType="image/png"/>
  <Override PartName="/ppt/media/image5.gif" ContentType="image/gif"/>
  <Override PartName="/ppt/media/image56.png" ContentType="image/png"/>
  <Override PartName="/ppt/media/image59.png" ContentType="image/png"/>
  <Override PartName="/ppt/media/image60.png" ContentType="image/png"/>
  <Override PartName="/ppt/media/image32.png" ContentType="image/png"/>
  <Override PartName="/ppt/media/image63.png" ContentType="image/png"/>
  <Override PartName="/ppt/media/image1.png" ContentType="image/png"/>
  <Override PartName="/ppt/media/image35.png" ContentType="image/png"/>
  <Override PartName="/ppt/media/image66.png" ContentType="image/png"/>
  <Override PartName="/ppt/media/image4.png" ContentType="image/png"/>
  <Override PartName="/ppt/media/image38.png" ContentType="image/png"/>
  <Override PartName="/ppt/media/image69.png" ContentType="image/png"/>
  <Override PartName="/ppt/media/image11.png" ContentType="image/png"/>
  <Override PartName="/ppt/media/image7.png" ContentType="image/png"/>
  <Override PartName="/ppt/media/image70.png" ContentType="image/png"/>
  <Override PartName="/ppt/media/image42.png" ContentType="image/png"/>
  <Override PartName="/ppt/media/image25.gif" ContentType="image/gif"/>
  <Override PartName="/ppt/media/image14.png" ContentType="image/png"/>
  <Override PartName="/ppt/media/image73.png" ContentType="image/png"/>
  <Override PartName="/ppt/media/image45.png" ContentType="image/png"/>
  <Override PartName="/ppt/media/image28.gif" ContentType="image/gif"/>
  <Override PartName="/ppt/media/image17.png" ContentType="image/png"/>
  <Override PartName="/ppt/media/image21.png" ContentType="image/png"/>
  <Override PartName="/ppt/media/image52.png" ContentType="image/png"/>
  <Override PartName="/ppt/media/image55.png" ContentType="image/png"/>
  <Override PartName="/ppt/media/image27.png" ContentType="image/png"/>
  <Override PartName="/ppt/media/image58.png" ContentType="image/png"/>
  <Override PartName="/ppt/media/image31.png" ContentType="image/png"/>
  <Override PartName="/ppt/media/image62.png" ContentType="image/png"/>
  <Override PartName="/ppt/media/image34.png" ContentType="image/png"/>
  <Override PartName="/ppt/media/image65.png" ContentType="image/png"/>
  <Override PartName="/ppt/media/image3.png" ContentType="image/png"/>
  <Override PartName="/ppt/media/image48.gif" ContentType="image/gif"/>
  <Override PartName="/ppt/media/image68.png" ContentType="image/png"/>
  <Override PartName="/ppt/media/image6.png" ContentType="image/png"/>
  <Override PartName="/ppt/media/image41.png" ContentType="image/png"/>
  <Override PartName="/ppt/media/image37.jpeg" ContentType="image/jpeg"/>
  <Override PartName="/ppt/media/image24.gif" ContentType="image/gif"/>
  <Override PartName="/ppt/media/image13.png" ContentType="image/png"/>
  <Override PartName="/ppt/media/image9.png" ContentType="image/png"/>
  <Override PartName="/ppt/media/image72.png" ContentType="image/pn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3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31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4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1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/>
  <p:notesSz cx="6934200" cy="92329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Click to edit the notes format</a:t>
            </a:r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/>
              <a:t>&lt;header&gt;</a:t>
            </a:r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GB"/>
              <a:t>&lt;date/time&gt;</a:t>
            </a:r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GB"/>
              <a:t>&lt;footer&gt;</a:t>
            </a:r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21E16121-3181-4101-81D1-E19161416181}" type="slidenum">
              <a:rPr lang="en-GB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B1413181-A1F1-4161-9181-C1F1E1213131}" type="slidenum">
              <a:rPr i="1" lang="en-GB" sz="2400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/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51116191-1121-4161-B1A1-41E12101D151}" type="slidenum">
              <a:rPr i="1" lang="en-GB" sz="2400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bIns="45000" lIns="90000" rIns="90000" tIns="45000"/>
          <a:p>
            <a:fld id="{81A141C1-A161-4171-A161-D1F1B1515121}" type="slidenum">
              <a:rPr i="1" lang="en-GB" sz="2400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90720" y="6421320"/>
            <a:ext cx="4571640" cy="3034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 sz="1400">
                <a:solidFill>
                  <a:srgbClr val="ffffcc"/>
                </a:solidFill>
                <a:latin typeface="Times New Roman"/>
              </a:rPr>
              <a:t>Stellar Wind Theory</a:t>
            </a:r>
            <a:endParaRPr/>
          </a:p>
        </p:txBody>
      </p:sp>
      <p:sp>
        <p:nvSpPr>
          <p:cNvPr id="1" name="CustomShape 2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ln w="12600">
            <a:solidFill>
              <a:srgbClr val="50c1fa"/>
            </a:solidFill>
            <a:round/>
          </a:ln>
        </p:spPr>
      </p:sp>
      <p:sp>
        <p:nvSpPr>
          <p:cNvPr id="2" name="CustomShape 3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solidFill>
            <a:srgbClr val="2d0284"/>
          </a:solidFill>
          <a:ln w="12600">
            <a:solidFill>
              <a:srgbClr val="50c1fa"/>
            </a:solidFill>
            <a:round/>
          </a:ln>
        </p:spPr>
      </p:sp>
      <p:sp>
        <p:nvSpPr>
          <p:cNvPr id="3" name="Line 4"/>
          <p:cNvSpPr/>
          <p:nvPr/>
        </p:nvSpPr>
        <p:spPr>
          <a:xfrm>
            <a:off x="682560" y="6314760"/>
            <a:ext cx="8361360" cy="0"/>
          </a:xfrm>
          <a:prstGeom prst="line">
            <a:avLst/>
          </a:prstGeom>
          <a:ln w="69840">
            <a:solidFill>
              <a:srgbClr val="4103bd"/>
            </a:solidFill>
            <a:round/>
          </a:ln>
        </p:spPr>
      </p:sp>
      <p:sp>
        <p:nvSpPr>
          <p:cNvPr id="4" name="CustomShape 5"/>
          <p:cNvSpPr/>
          <p:nvPr/>
        </p:nvSpPr>
        <p:spPr>
          <a:xfrm>
            <a:off x="4629240" y="6421320"/>
            <a:ext cx="4501800" cy="3034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400">
                <a:solidFill>
                  <a:srgbClr val="ffffcc"/>
                </a:solidFill>
                <a:latin typeface="Times New Roman"/>
              </a:rPr>
              <a:t>S. R. Cranmer, Oct. 3, 2012,  Haystack Observatory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000000"/>
                </a:solidFill>
                <a:latin typeface="Times New Roman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Eighth Outline Level</a:t>
            </a:r>
            <a:endParaRPr/>
          </a:p>
          <a:p>
            <a:r>
              <a:rPr lang="en-GB" sz="3200">
                <a:solidFill>
                  <a:srgbClr val="000000"/>
                </a:solidFill>
                <a:latin typeface="Times New Roman"/>
              </a:rPr>
              <a:t>Ninth Outline LevelClick to edit Master subtitle style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990720" y="6421320"/>
            <a:ext cx="4571640" cy="3034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 sz="1400">
                <a:solidFill>
                  <a:srgbClr val="ffffcc"/>
                </a:solidFill>
                <a:latin typeface="Times New Roman"/>
              </a:rPr>
              <a:t>Stellar Wind Theory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ln w="12600">
            <a:solidFill>
              <a:srgbClr val="50c1fa"/>
            </a:solidFill>
            <a:round/>
          </a:ln>
        </p:spPr>
      </p:sp>
      <p:sp>
        <p:nvSpPr>
          <p:cNvPr id="9" name="CustomShape 3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solidFill>
            <a:srgbClr val="2d0284"/>
          </a:solidFill>
          <a:ln w="12600">
            <a:solidFill>
              <a:srgbClr val="50c1fa"/>
            </a:solidFill>
            <a:round/>
          </a:ln>
        </p:spPr>
      </p:sp>
      <p:sp>
        <p:nvSpPr>
          <p:cNvPr id="10" name="Line 4"/>
          <p:cNvSpPr/>
          <p:nvPr/>
        </p:nvSpPr>
        <p:spPr>
          <a:xfrm>
            <a:off x="682560" y="6314760"/>
            <a:ext cx="8361360" cy="0"/>
          </a:xfrm>
          <a:prstGeom prst="line">
            <a:avLst/>
          </a:prstGeom>
          <a:ln w="69840">
            <a:solidFill>
              <a:srgbClr val="4103bd"/>
            </a:solidFill>
            <a:round/>
          </a:ln>
        </p:spPr>
      </p:sp>
      <p:sp>
        <p:nvSpPr>
          <p:cNvPr id="11" name="CustomShape 5"/>
          <p:cNvSpPr/>
          <p:nvPr/>
        </p:nvSpPr>
        <p:spPr>
          <a:xfrm>
            <a:off x="4629240" y="6421320"/>
            <a:ext cx="4501800" cy="3034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400">
                <a:solidFill>
                  <a:srgbClr val="ffffcc"/>
                </a:solidFill>
                <a:latin typeface="Times New Roman"/>
              </a:rPr>
              <a:t>S. R. Cranmer, Oct. 3, 2012,  Haystack Observatory</a:t>
            </a:r>
            <a:endParaRPr/>
          </a:p>
        </p:txBody>
      </p:sp>
      <p:sp>
        <p:nvSpPr>
          <p:cNvPr id="12" name="PlaceHolder 6"/>
          <p:cNvSpPr>
            <a:spLocks noGrp="1"/>
          </p:cNvSpPr>
          <p:nvPr>
            <p:ph type="title"/>
          </p:nvPr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000000"/>
                </a:solidFill>
                <a:latin typeface="Times New Roman"/>
              </a:rPr>
              <a:t>Click to edit the title text formatClick to edit Master title style</a:t>
            </a:r>
            <a:endParaRPr/>
          </a:p>
        </p:txBody>
      </p:sp>
      <p:sp>
        <p:nvSpPr>
          <p:cNvPr id="13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990720" y="6421320"/>
            <a:ext cx="4571640" cy="3034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 sz="1400">
                <a:solidFill>
                  <a:srgbClr val="ffffcc"/>
                </a:solidFill>
                <a:latin typeface="Times New Roman"/>
              </a:rPr>
              <a:t>Stellar Wind Theory</a:t>
            </a:r>
            <a:endParaRPr/>
          </a:p>
        </p:txBody>
      </p:sp>
      <p:sp>
        <p:nvSpPr>
          <p:cNvPr id="15" name="CustomShape 2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ln w="12600">
            <a:solidFill>
              <a:srgbClr val="50c1fa"/>
            </a:solidFill>
            <a:round/>
          </a:ln>
        </p:spPr>
      </p:sp>
      <p:sp>
        <p:nvSpPr>
          <p:cNvPr id="16" name="CustomShape 3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solidFill>
            <a:srgbClr val="2d0284"/>
          </a:solidFill>
          <a:ln w="12600">
            <a:solidFill>
              <a:srgbClr val="50c1fa"/>
            </a:solidFill>
            <a:round/>
          </a:ln>
        </p:spPr>
      </p:sp>
      <p:sp>
        <p:nvSpPr>
          <p:cNvPr id="17" name="Line 4"/>
          <p:cNvSpPr/>
          <p:nvPr/>
        </p:nvSpPr>
        <p:spPr>
          <a:xfrm>
            <a:off x="682560" y="6314760"/>
            <a:ext cx="8361360" cy="0"/>
          </a:xfrm>
          <a:prstGeom prst="line">
            <a:avLst/>
          </a:prstGeom>
          <a:ln w="69840">
            <a:solidFill>
              <a:srgbClr val="4103bd"/>
            </a:solidFill>
            <a:round/>
          </a:ln>
        </p:spPr>
      </p:sp>
      <p:sp>
        <p:nvSpPr>
          <p:cNvPr id="18" name="CustomShape 5"/>
          <p:cNvSpPr/>
          <p:nvPr/>
        </p:nvSpPr>
        <p:spPr>
          <a:xfrm>
            <a:off x="4629240" y="6421320"/>
            <a:ext cx="4501800" cy="3034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400">
                <a:solidFill>
                  <a:srgbClr val="ffffcc"/>
                </a:solidFill>
                <a:latin typeface="Times New Roman"/>
              </a:rPr>
              <a:t>S. R. Cranmer, Oct. 3, 2012,  Haystack Observatory</a:t>
            </a:r>
            <a:endParaRPr/>
          </a:p>
        </p:txBody>
      </p:sp>
      <p:sp>
        <p:nvSpPr>
          <p:cNvPr id="19" name="PlaceHolder 6"/>
          <p:cNvSpPr>
            <a:spLocks noGrp="1"/>
          </p:cNvSpPr>
          <p:nvPr>
            <p:ph type="title"/>
          </p:nvPr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000000"/>
                </a:solidFill>
                <a:latin typeface="Times New Roman"/>
              </a:rPr>
              <a:t>Click to edit the title text formatClick to edit Master title style</a:t>
            </a:r>
            <a:endParaRPr/>
          </a:p>
        </p:txBody>
      </p:sp>
      <p:sp>
        <p:nvSpPr>
          <p:cNvPr id="20" name="PlaceHolder 7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Eighth Outline Level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GB" sz="3200">
                <a:solidFill>
                  <a:srgbClr val="000000"/>
                </a:solidFill>
                <a:latin typeface="Times New Roman"/>
              </a:rPr>
              <a:t>Ninth Outline LevelClick to edit Master text styles</a:t>
            </a:r>
            <a:endParaRPr/>
          </a:p>
          <a:p>
            <a:pPr lvl="1">
              <a:buSzPct val="4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Times New Roman"/>
              </a:rPr>
              <a:t>Second level</a:t>
            </a:r>
            <a:endParaRPr/>
          </a:p>
          <a:p>
            <a:pPr lvl="1">
              <a:buSzPct val="45000"/>
              <a:buFont typeface="StarSymbol"/>
              <a:buChar char=""/>
            </a:pPr>
            <a:r>
              <a:rPr lang="en-GB" sz="2400">
                <a:solidFill>
                  <a:srgbClr val="000000"/>
                </a:solidFill>
                <a:latin typeface="Times New Roman"/>
              </a:rPr>
              <a:t>Third level</a:t>
            </a:r>
            <a:endParaRPr/>
          </a:p>
          <a:p>
            <a:pPr lvl="2">
              <a:buSzPct val="75000"/>
              <a:buFont typeface="StarSymbol"/>
              <a:buChar char=""/>
            </a:pPr>
            <a:r>
              <a:rPr lang="en-GB" sz="2000">
                <a:solidFill>
                  <a:srgbClr val="000000"/>
                </a:solidFill>
                <a:latin typeface="Times New Roman"/>
              </a:rPr>
              <a:t>Fourth level</a:t>
            </a:r>
            <a:endParaRPr/>
          </a:p>
          <a:p>
            <a:pPr lvl="3">
              <a:buSzPct val="45000"/>
              <a:buFont typeface="StarSymbol"/>
              <a:buChar char=""/>
            </a:pPr>
            <a:r>
              <a:rPr lang="en-GB" sz="2000">
                <a:solidFill>
                  <a:srgbClr val="000000"/>
                </a:solidFill>
                <a:latin typeface="Times New Roman"/>
              </a:rPr>
              <a:t>Fifth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990720" y="6421320"/>
            <a:ext cx="4571640" cy="3034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 sz="1400">
                <a:solidFill>
                  <a:srgbClr val="ffffcc"/>
                </a:solidFill>
                <a:latin typeface="Times New Roman"/>
              </a:rPr>
              <a:t>Stellar Wind Theory</a:t>
            </a:r>
            <a:endParaRPr/>
          </a:p>
        </p:txBody>
      </p:sp>
      <p:sp>
        <p:nvSpPr>
          <p:cNvPr id="22" name="CustomShape 2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ln w="12600">
            <a:solidFill>
              <a:srgbClr val="50c1fa"/>
            </a:solidFill>
            <a:round/>
          </a:ln>
        </p:spPr>
      </p:sp>
      <p:sp>
        <p:nvSpPr>
          <p:cNvPr id="23" name="CustomShape 3"/>
          <p:cNvSpPr/>
          <p:nvPr/>
        </p:nvSpPr>
        <p:spPr>
          <a:xfrm>
            <a:off x="290160" y="6294600"/>
            <a:ext cx="237600" cy="277200"/>
          </a:xfrm>
          <a:prstGeom prst="ellipse">
            <a:avLst/>
          </a:prstGeom>
          <a:solidFill>
            <a:srgbClr val="2d0284"/>
          </a:solidFill>
          <a:ln w="12600">
            <a:solidFill>
              <a:srgbClr val="50c1fa"/>
            </a:solidFill>
            <a:round/>
          </a:ln>
        </p:spPr>
      </p:sp>
      <p:sp>
        <p:nvSpPr>
          <p:cNvPr id="24" name="Line 4"/>
          <p:cNvSpPr/>
          <p:nvPr/>
        </p:nvSpPr>
        <p:spPr>
          <a:xfrm>
            <a:off x="682560" y="6314760"/>
            <a:ext cx="8361360" cy="0"/>
          </a:xfrm>
          <a:prstGeom prst="line">
            <a:avLst/>
          </a:prstGeom>
          <a:ln w="69840">
            <a:solidFill>
              <a:srgbClr val="4103bd"/>
            </a:solidFill>
            <a:round/>
          </a:ln>
        </p:spPr>
      </p:sp>
      <p:sp>
        <p:nvSpPr>
          <p:cNvPr id="25" name="CustomShape 5"/>
          <p:cNvSpPr/>
          <p:nvPr/>
        </p:nvSpPr>
        <p:spPr>
          <a:xfrm>
            <a:off x="4629240" y="6421320"/>
            <a:ext cx="4501800" cy="3034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400">
                <a:solidFill>
                  <a:srgbClr val="ffffcc"/>
                </a:solidFill>
                <a:latin typeface="Times New Roman"/>
              </a:rPr>
              <a:t>S. R. Cranmer, Oct. 3, 2012,  Haystack Observatory</a:t>
            </a:r>
            <a:endParaRPr/>
          </a:p>
        </p:txBody>
      </p:sp>
      <p:sp>
        <p:nvSpPr>
          <p:cNvPr id="26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GB"/>
              <a:t>Click to edit the title text format</a:t>
            </a:r>
            <a:endParaRPr/>
          </a:p>
        </p:txBody>
      </p:sp>
      <p:sp>
        <p:nvSpPr>
          <p:cNvPr id="27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5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3" name="Picture 9"/>
          <p:cNvPicPr/>
          <p:nvPr/>
        </p:nvPicPr>
        <p:blipFill>
          <a:blip r:embed="rId1">
            <a:lum bright="-17000" contrast="24000"/>
          </a:blip>
          <a:stretch>
            <a:fillRect/>
          </a:stretch>
        </p:blipFill>
        <p:spPr>
          <a:xfrm>
            <a:off x="3537000" y="2176200"/>
            <a:ext cx="2025360" cy="1887120"/>
          </a:xfrm>
          <a:prstGeom prst="rect">
            <a:avLst/>
          </a:prstGeom>
        </p:spPr>
      </p:pic>
      <p:pic>
        <p:nvPicPr>
          <p:cNvPr descr="" id="34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6320"/>
            <a:ext cx="9143640" cy="6241680"/>
          </a:xfrm>
          <a:prstGeom prst="rect">
            <a:avLst/>
          </a:prstGeom>
        </p:spPr>
      </p:pic>
      <p:sp>
        <p:nvSpPr>
          <p:cNvPr id="35" name="TextShape 1"/>
          <p:cNvSpPr txBox="1"/>
          <p:nvPr/>
        </p:nvSpPr>
        <p:spPr>
          <a:xfrm>
            <a:off x="152280" y="380880"/>
            <a:ext cx="8838720" cy="89640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90000"/>
              </a:lnSpc>
            </a:pPr>
            <a:r>
              <a:rPr b="1" i="1" lang="en-GB" sz="4000">
                <a:solidFill>
                  <a:srgbClr val="ffffff"/>
                </a:solidFill>
                <a:latin typeface="Arial"/>
              </a:rPr>
              <a:t>Stellar Wind Theory</a:t>
            </a:r>
            <a:endParaRPr/>
          </a:p>
        </p:txBody>
      </p:sp>
      <p:sp>
        <p:nvSpPr>
          <p:cNvPr id="36" name="CustomShape 2"/>
          <p:cNvSpPr/>
          <p:nvPr/>
        </p:nvSpPr>
        <p:spPr>
          <a:xfrm>
            <a:off x="990720" y="4952880"/>
            <a:ext cx="7238520" cy="159984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b="1" lang="en-GB" sz="2400">
                <a:solidFill>
                  <a:srgbClr val="ffffcc"/>
                </a:solidFill>
                <a:latin typeface="Arial"/>
              </a:rPr>
              <a:t>Steven R. Cranmer</a:t>
            </a:r>
            <a:r>
              <a:rPr b="1" lang="en-GB" sz="2400">
                <a:solidFill>
                  <a:srgbClr val="ffffcc"/>
                </a:solidFill>
                <a:latin typeface="Arial"/>
              </a:rPr>
              <a:t>
</a:t>
            </a:r>
            <a:r>
              <a:rPr b="1" i="1" lang="en-GB" sz="2000">
                <a:solidFill>
                  <a:srgbClr val="ffffcc"/>
                </a:solidFill>
                <a:latin typeface="Arial"/>
              </a:rPr>
              <a:t>Harvard-Smithsonian Center for Astrophysics</a:t>
            </a:r>
            <a:endParaRPr/>
          </a:p>
          <a:p>
            <a:pPr algn="ctr">
              <a:lnSpc>
                <a:spcPct val="115000"/>
              </a:lnSpc>
            </a:pPr>
            <a:r>
              <a:rPr b="1" i="1" lang="en-GB" sz="800">
                <a:solidFill>
                  <a:srgbClr val="ffffcc"/>
                </a:solidFill>
                <a:latin typeface="Arial"/>
              </a:rPr>
              <a:t>  </a:t>
            </a:r>
            <a:endParaRPr/>
          </a:p>
          <a:p>
            <a:pPr algn="ctr">
              <a:lnSpc>
                <a:spcPct val="115000"/>
              </a:lnSpc>
            </a:pPr>
            <a:r>
              <a:rPr b="1" lang="en-GB">
                <a:solidFill>
                  <a:srgbClr val="ffffcc"/>
                </a:solidFill>
                <a:latin typeface="Arial"/>
              </a:rPr>
              <a:t>with A. van Ballegooijen, S. Saar, A. Dupree, N. Brickhouse, et al.</a:t>
            </a:r>
            <a:endParaRPr/>
          </a:p>
        </p:txBody>
      </p:sp>
      <p:pic>
        <p:nvPicPr>
          <p:cNvPr descr="" id="37" name="Picture 8"/>
          <p:cNvPicPr/>
          <p:nvPr/>
        </p:nvPicPr>
        <p:blipFill>
          <a:blip r:embed="rId3">
            <a:lum bright="14000"/>
          </a:blip>
          <a:stretch>
            <a:fillRect/>
          </a:stretch>
        </p:blipFill>
        <p:spPr>
          <a:xfrm>
            <a:off x="8153280" y="5334120"/>
            <a:ext cx="667800" cy="769680"/>
          </a:xfrm>
          <a:prstGeom prst="rect">
            <a:avLst/>
          </a:prstGeom>
        </p:spPr>
      </p:pic>
      <p:pic>
        <p:nvPicPr>
          <p:cNvPr descr="" id="38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04920" y="5334120"/>
            <a:ext cx="761760" cy="75384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Rapid rotation:  impact on mass loss</a:t>
            </a:r>
            <a:endParaRPr/>
          </a:p>
        </p:txBody>
      </p:sp>
      <p:pic>
        <p:nvPicPr>
          <p:cNvPr descr="" id="91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785880"/>
            <a:ext cx="3663720" cy="5336640"/>
          </a:xfrm>
          <a:prstGeom prst="rect">
            <a:avLst/>
          </a:prstGeom>
        </p:spPr>
      </p:pic>
      <p:pic>
        <p:nvPicPr>
          <p:cNvPr descr="" id="92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785880"/>
            <a:ext cx="7619760" cy="5336640"/>
          </a:xfrm>
          <a:prstGeom prst="rect">
            <a:avLst/>
          </a:prstGeom>
        </p:spPr>
      </p:pic>
      <p:sp>
        <p:nvSpPr>
          <p:cNvPr id="93" name="CustomShape 2"/>
          <p:cNvSpPr/>
          <p:nvPr/>
        </p:nvSpPr>
        <p:spPr>
          <a:xfrm>
            <a:off x="5181480" y="5105520"/>
            <a:ext cx="2057040" cy="3034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400">
                <a:solidFill>
                  <a:srgbClr val="cc0000"/>
                </a:solidFill>
              </a:rPr>
              <a:t>(Cranmer 1996)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dur="indefinite" id="18" nodeType="mainSeq">
                <p:childTnLst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Rapid rotation:  impact on mass loss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2895480" y="3011400"/>
            <a:ext cx="335232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ff7c80"/>
                </a:solidFill>
                <a:latin typeface="Times New Roman"/>
              </a:rPr>
              <a:t>(Dwarkadas &amp; Owocki 2002)</a:t>
            </a:r>
            <a:endParaRPr/>
          </a:p>
        </p:txBody>
      </p:sp>
      <p:pic>
        <p:nvPicPr>
          <p:cNvPr descr="" id="9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838080"/>
            <a:ext cx="6629040" cy="2176200"/>
          </a:xfrm>
          <a:prstGeom prst="rect">
            <a:avLst/>
          </a:prstGeom>
        </p:spPr>
      </p:pic>
      <p:pic>
        <p:nvPicPr>
          <p:cNvPr descr="" id="9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2760" y="3505320"/>
            <a:ext cx="2729520" cy="2388960"/>
          </a:xfrm>
          <a:prstGeom prst="rect">
            <a:avLst/>
          </a:prstGeom>
        </p:spPr>
      </p:pic>
      <p:pic>
        <p:nvPicPr>
          <p:cNvPr descr="" id="98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44240" y="3741480"/>
            <a:ext cx="3378960" cy="1945440"/>
          </a:xfrm>
          <a:prstGeom prst="rect">
            <a:avLst/>
          </a:prstGeom>
        </p:spPr>
      </p:pic>
      <p:pic>
        <p:nvPicPr>
          <p:cNvPr descr="" id="9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671880" y="5795280"/>
            <a:ext cx="2305800" cy="2066040"/>
          </a:xfrm>
          <a:prstGeom prst="rect">
            <a:avLst/>
          </a:prstGeom>
        </p:spPr>
      </p:pic>
    </p:spTree>
  </p:cSld>
  <p:timing>
    <p:tnLst>
      <p:par>
        <p:cTn dur="indefinite" id="23" nodeType="tmRoot" restart="never">
          <p:childTnLst>
            <p:seq>
              <p:cTn dur="indefinite" id="24" nodeType="mainSeq">
                <p:childTnLst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Massive star evolution:  winds matter!</a:t>
            </a:r>
            <a:endParaRPr/>
          </a:p>
        </p:txBody>
      </p:sp>
      <p:sp>
        <p:nvSpPr>
          <p:cNvPr id="101" name="CustomShape 2"/>
          <p:cNvSpPr/>
          <p:nvPr/>
        </p:nvSpPr>
        <p:spPr>
          <a:xfrm>
            <a:off x="48240" y="797760"/>
            <a:ext cx="9011160" cy="1111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Mass loss affects evolutionary tracks (isochrones, cluster HB/RGB), SN yields.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Hot-star winds influence ISM abundances &amp; ionization state of Galaxy.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Wolf-Rayet stars: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H stripped off by O-star wind;  dense, multiple-scattering CAK.</a:t>
            </a:r>
            <a:endParaRPr/>
          </a:p>
        </p:txBody>
      </p:sp>
      <p:pic>
        <p:nvPicPr>
          <p:cNvPr descr="" id="102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6261840" y="2057400"/>
            <a:ext cx="2693160" cy="3840120"/>
          </a:xfrm>
          <a:prstGeom prst="rect">
            <a:avLst/>
          </a:prstGeom>
        </p:spPr>
      </p:pic>
      <p:pic>
        <p:nvPicPr>
          <p:cNvPr descr="" id="103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2057400"/>
            <a:ext cx="5977440" cy="3840120"/>
          </a:xfrm>
          <a:prstGeom prst="rect">
            <a:avLst/>
          </a:prstGeom>
        </p:spPr>
      </p:pic>
      <p:sp>
        <p:nvSpPr>
          <p:cNvPr id="104" name="CustomShape 3"/>
          <p:cNvSpPr/>
          <p:nvPr/>
        </p:nvSpPr>
        <p:spPr>
          <a:xfrm>
            <a:off x="1066680" y="3152160"/>
            <a:ext cx="190476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ffffff"/>
                </a:solidFill>
                <a:latin typeface="Arial"/>
              </a:rPr>
              <a:t>SN (Ib, Ic, II)</a:t>
            </a:r>
            <a:endParaRPr/>
          </a:p>
        </p:txBody>
      </p:sp>
      <p:sp>
        <p:nvSpPr>
          <p:cNvPr id="105" name="CustomShape 4"/>
          <p:cNvSpPr/>
          <p:nvPr/>
        </p:nvSpPr>
        <p:spPr>
          <a:xfrm>
            <a:off x="844200" y="2279880"/>
            <a:ext cx="106632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ffffff"/>
                </a:solidFill>
                <a:latin typeface="Arial"/>
              </a:rPr>
              <a:t>NS/BH</a:t>
            </a:r>
            <a:endParaRPr/>
          </a:p>
        </p:txBody>
      </p:sp>
      <p:sp>
        <p:nvSpPr>
          <p:cNvPr id="106" name="CustomShape 5"/>
          <p:cNvSpPr/>
          <p:nvPr/>
        </p:nvSpPr>
        <p:spPr>
          <a:xfrm>
            <a:off x="3962520" y="2895480"/>
            <a:ext cx="190476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latin typeface="Arial"/>
              </a:rPr>
              <a:t>W-R  (WC)</a:t>
            </a:r>
            <a:endParaRPr/>
          </a:p>
        </p:txBody>
      </p:sp>
      <p:sp>
        <p:nvSpPr>
          <p:cNvPr id="107" name="CustomShape 6"/>
          <p:cNvSpPr/>
          <p:nvPr/>
        </p:nvSpPr>
        <p:spPr>
          <a:xfrm>
            <a:off x="4257000" y="4416480"/>
            <a:ext cx="76176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latin typeface="Arial"/>
              </a:rPr>
              <a:t>LBV</a:t>
            </a:r>
            <a:endParaRPr/>
          </a:p>
        </p:txBody>
      </p:sp>
      <p:sp>
        <p:nvSpPr>
          <p:cNvPr id="108" name="CustomShape 7"/>
          <p:cNvSpPr/>
          <p:nvPr/>
        </p:nvSpPr>
        <p:spPr>
          <a:xfrm>
            <a:off x="2743200" y="4267080"/>
            <a:ext cx="106632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ffffff"/>
                </a:solidFill>
                <a:latin typeface="Arial"/>
              </a:rPr>
              <a:t>RSG</a:t>
            </a:r>
            <a:endParaRPr/>
          </a:p>
        </p:txBody>
      </p:sp>
      <p:sp>
        <p:nvSpPr>
          <p:cNvPr id="109" name="CustomShape 8"/>
          <p:cNvSpPr/>
          <p:nvPr/>
        </p:nvSpPr>
        <p:spPr>
          <a:xfrm>
            <a:off x="3858120" y="3579480"/>
            <a:ext cx="190476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latin typeface="Arial"/>
              </a:rPr>
              <a:t>W-R  (WN)</a:t>
            </a:r>
            <a:endParaRPr/>
          </a:p>
        </p:txBody>
      </p:sp>
      <p:sp>
        <p:nvSpPr>
          <p:cNvPr id="110" name="CustomShape 9"/>
          <p:cNvSpPr/>
          <p:nvPr/>
        </p:nvSpPr>
        <p:spPr>
          <a:xfrm>
            <a:off x="4104720" y="4748040"/>
            <a:ext cx="76176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ffffff"/>
                </a:solidFill>
                <a:latin typeface="Arial"/>
              </a:rPr>
              <a:t>BSG</a:t>
            </a:r>
            <a:endParaRPr/>
          </a:p>
        </p:txBody>
      </p:sp>
      <p:sp>
        <p:nvSpPr>
          <p:cNvPr id="111" name="CustomShape 10"/>
          <p:cNvSpPr/>
          <p:nvPr/>
        </p:nvSpPr>
        <p:spPr>
          <a:xfrm>
            <a:off x="4806720" y="4784400"/>
            <a:ext cx="110844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latin typeface="Arial"/>
              </a:rPr>
              <a:t>O-star</a:t>
            </a:r>
            <a:endParaRPr/>
          </a:p>
        </p:txBody>
      </p:sp>
      <p:sp>
        <p:nvSpPr>
          <p:cNvPr id="112" name="CustomShape 11"/>
          <p:cNvSpPr/>
          <p:nvPr/>
        </p:nvSpPr>
        <p:spPr>
          <a:xfrm>
            <a:off x="152280" y="5638680"/>
            <a:ext cx="1904760" cy="27288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 sz="1200">
                <a:latin typeface="Times New Roman"/>
              </a:rPr>
              <a:t>Castor (1993)</a:t>
            </a:r>
            <a:endParaRPr/>
          </a:p>
        </p:txBody>
      </p:sp>
      <p:sp>
        <p:nvSpPr>
          <p:cNvPr id="113" name="CustomShape 12"/>
          <p:cNvSpPr/>
          <p:nvPr/>
        </p:nvSpPr>
        <p:spPr>
          <a:xfrm>
            <a:off x="7010280" y="5378040"/>
            <a:ext cx="1980720" cy="51660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400">
                <a:solidFill>
                  <a:srgbClr val="ffffff"/>
                </a:solidFill>
                <a:latin typeface="Times New Roman"/>
              </a:rPr>
              <a:t>NGC 6888 (WR 136)</a:t>
            </a:r>
            <a:endParaRPr/>
          </a:p>
          <a:p>
            <a:pPr algn="r"/>
            <a:r>
              <a:rPr lang="en-GB" sz="1400">
                <a:solidFill>
                  <a:srgbClr val="ffffff"/>
                </a:solidFill>
                <a:latin typeface="Times New Roman"/>
              </a:rPr>
              <a:t>J.-P. Metsavainio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Be stars:  “decretion disks”</a:t>
            </a:r>
            <a:endParaRPr/>
          </a:p>
        </p:txBody>
      </p:sp>
      <p:pic>
        <p:nvPicPr>
          <p:cNvPr descr="" id="11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724280" y="809640"/>
            <a:ext cx="4279680" cy="2999880"/>
          </a:xfrm>
          <a:prstGeom prst="rect">
            <a:avLst/>
          </a:prstGeom>
        </p:spPr>
      </p:pic>
      <p:pic>
        <p:nvPicPr>
          <p:cNvPr descr="" id="11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248520" y="1800360"/>
            <a:ext cx="1142640" cy="761040"/>
          </a:xfrm>
          <a:prstGeom prst="rect">
            <a:avLst/>
          </a:prstGeom>
        </p:spPr>
      </p:pic>
      <p:sp>
        <p:nvSpPr>
          <p:cNvPr id="117" name="CustomShape 2"/>
          <p:cNvSpPr/>
          <p:nvPr/>
        </p:nvSpPr>
        <p:spPr>
          <a:xfrm>
            <a:off x="76320" y="846000"/>
            <a:ext cx="4571640" cy="1350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Classical Be stars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are non-supergiant B stars with emission in H Balmer lines.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Be stars are rapid rotators, but are </a:t>
            </a:r>
            <a:r>
              <a:rPr b="1" i="1" lang="en-GB" sz="2000">
                <a:solidFill>
                  <a:srgbClr val="ffffcc"/>
                </a:solidFill>
                <a:latin typeface="Times New Roman"/>
              </a:rPr>
              <a:t>not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rotating at “critical” / “breakup:”</a:t>
            </a:r>
            <a:endParaRPr/>
          </a:p>
        </p:txBody>
      </p:sp>
      <p:sp>
        <p:nvSpPr>
          <p:cNvPr id="118" name="CustomShape 3"/>
          <p:cNvSpPr/>
          <p:nvPr/>
        </p:nvSpPr>
        <p:spPr>
          <a:xfrm>
            <a:off x="914400" y="2293920"/>
            <a:ext cx="3123720" cy="785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V</a:t>
            </a:r>
            <a:r>
              <a:rPr b="1" lang="en-GB" sz="2400">
                <a:solidFill>
                  <a:srgbClr val="50c1fa"/>
                </a:solidFill>
                <a:latin typeface="Times New Roman"/>
              </a:rPr>
              <a:t>rot</a:t>
            </a:r>
            <a:r>
              <a:rPr b="1" lang="en-GB" sz="2000">
                <a:solidFill>
                  <a:srgbClr val="50c1fa"/>
                </a:solidFill>
                <a:latin typeface="Times New Roman"/>
              </a:rPr>
              <a:t>    (0.5  to  0.9)  V</a:t>
            </a:r>
            <a:r>
              <a:rPr b="1" lang="en-GB" sz="2400">
                <a:solidFill>
                  <a:srgbClr val="50c1fa"/>
                </a:solidFill>
                <a:latin typeface="Times New Roman"/>
              </a:rPr>
              <a:t>crit</a:t>
            </a:r>
            <a:endParaRPr/>
          </a:p>
        </p:txBody>
      </p:sp>
      <p:sp>
        <p:nvSpPr>
          <p:cNvPr id="119" name="CustomShape 4"/>
          <p:cNvSpPr/>
          <p:nvPr/>
        </p:nvSpPr>
        <p:spPr>
          <a:xfrm>
            <a:off x="76320" y="2827440"/>
            <a:ext cx="4571640" cy="669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How does angular momentum get added to the circumstellar gas?</a:t>
            </a:r>
            <a:endParaRPr/>
          </a:p>
        </p:txBody>
      </p:sp>
      <p:sp>
        <p:nvSpPr>
          <p:cNvPr id="120" name="CustomShape 5"/>
          <p:cNvSpPr/>
          <p:nvPr/>
        </p:nvSpPr>
        <p:spPr>
          <a:xfrm>
            <a:off x="76320" y="3581280"/>
            <a:ext cx="3123720" cy="379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Hints:</a:t>
            </a:r>
            <a:endParaRPr/>
          </a:p>
        </p:txBody>
      </p:sp>
      <p:sp>
        <p:nvSpPr>
          <p:cNvPr id="121" name="CustomShape 6"/>
          <p:cNvSpPr/>
          <p:nvPr/>
        </p:nvSpPr>
        <p:spPr>
          <a:xfrm>
            <a:off x="380880" y="4038480"/>
            <a:ext cx="8534160" cy="1979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Many (all?) Be stars undergo nonradial pulsations (NRPs).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Rivinius et al. (1998, 2001) found correlations between emission-line “outbursts” and constructive interference (“beating”) between NRP periods.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Ando (1986) &amp; Saio (1994) suggested that NRPs can transfer angular momentum outwards.  More detailed models show that this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can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provide enough </a:t>
            </a:r>
            <a:r>
              <a:rPr b="1" lang="en-GB" sz="2000">
                <a:solidFill>
                  <a:srgbClr val="ff7c80"/>
                </a:solidFill>
                <a:latin typeface="Times New Roman"/>
              </a:rPr>
              <a:t>“spinup”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for centrifugal forces to cancel gravity (Cranmer 2009).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2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58720"/>
            <a:ext cx="8910720" cy="6222960"/>
          </a:xfrm>
          <a:prstGeom prst="rect">
            <a:avLst/>
          </a:prstGeom>
        </p:spPr>
      </p:pic>
      <p:sp>
        <p:nvSpPr>
          <p:cNvPr id="123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Stellar winds across the H-R Diagram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3958200" y="4572000"/>
            <a:ext cx="2361960" cy="11876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>
                <a:solidFill>
                  <a:srgbClr val="ffffcc"/>
                </a:solidFill>
                <a:latin typeface="Arial"/>
              </a:rPr>
              <a:t>Solar-type stars: coronal winds </a:t>
            </a:r>
            <a:r>
              <a:rPr lang="en-GB">
                <a:solidFill>
                  <a:srgbClr val="ffffcc"/>
                </a:solidFill>
                <a:latin typeface="Arial"/>
              </a:rPr>
              <a:t>(driven by MHD turbulence?)</a:t>
            </a:r>
            <a:endParaRPr/>
          </a:p>
        </p:txBody>
      </p:sp>
      <p:sp>
        <p:nvSpPr>
          <p:cNvPr id="125" name="CustomShape 3"/>
          <p:cNvSpPr/>
          <p:nvPr/>
        </p:nvSpPr>
        <p:spPr>
          <a:xfrm>
            <a:off x="6625080" y="2362320"/>
            <a:ext cx="1854000" cy="11876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>
                <a:solidFill>
                  <a:srgbClr val="fc7e56"/>
                </a:solidFill>
                <a:latin typeface="Arial"/>
              </a:rPr>
              <a:t>Cool luminous stars:  pulsation/dust-driven winds?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The solar wind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6553080" y="5064120"/>
            <a:ext cx="852120" cy="3952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lang="en-GB" sz="2000">
                <a:solidFill>
                  <a:srgbClr val="ffffcc"/>
                </a:solidFill>
                <a:latin typeface="Times New Roman"/>
              </a:rPr>
              <a:t>vs.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76320" y="4267080"/>
            <a:ext cx="4625640" cy="669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What determines how much energy and momentum goes into the solar wind?</a:t>
            </a:r>
            <a:endParaRPr/>
          </a:p>
        </p:txBody>
      </p:sp>
      <p:sp>
        <p:nvSpPr>
          <p:cNvPr id="129" name="CustomShape 4"/>
          <p:cNvSpPr/>
          <p:nvPr/>
        </p:nvSpPr>
        <p:spPr>
          <a:xfrm>
            <a:off x="228600" y="5029200"/>
            <a:ext cx="4625640" cy="78012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Wingdings"/>
              <a:buChar char="Ø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Waves &amp; turbulence input from below?</a:t>
            </a:r>
            <a:endParaRPr/>
          </a:p>
          <a:p>
            <a:pPr>
              <a:buSzPct val="45000"/>
              <a:buFont typeface="Wingdings"/>
              <a:buChar char="Ø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Reconnection &amp; mass input from loops?</a:t>
            </a:r>
            <a:endParaRPr/>
          </a:p>
        </p:txBody>
      </p:sp>
      <p:sp>
        <p:nvSpPr>
          <p:cNvPr id="130" name="CustomShape 5"/>
          <p:cNvSpPr/>
          <p:nvPr/>
        </p:nvSpPr>
        <p:spPr>
          <a:xfrm>
            <a:off x="76320" y="838080"/>
            <a:ext cx="8915040" cy="1016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Parker (1958)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proposed that gas pressure in the hot (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&gt;</a:t>
            </a:r>
            <a:r>
              <a:rPr lang="en-GB" sz="1600">
                <a:solidFill>
                  <a:srgbClr val="ffffcc"/>
                </a:solidFill>
                <a:latin typeface="Times New Roman"/>
              </a:rPr>
              <a:t>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10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6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K) corona counteracts gravity and accelerates a steady supersonic wind.   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1962: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Mariner 2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confirmed it.  </a:t>
            </a:r>
            <a:endParaRPr/>
          </a:p>
        </p:txBody>
      </p:sp>
      <p:pic>
        <p:nvPicPr>
          <p:cNvPr descr="" id="131" name="Picture 2"/>
          <p:cNvPicPr/>
          <p:nvPr/>
        </p:nvPicPr>
        <p:blipFill>
          <a:blip r:embed="rId1">
            <a:lum bright="6000" contrast="8000"/>
          </a:blip>
          <a:stretch>
            <a:fillRect/>
          </a:stretch>
        </p:blipFill>
        <p:spPr>
          <a:xfrm>
            <a:off x="328680" y="1716120"/>
            <a:ext cx="6148080" cy="2342880"/>
          </a:xfrm>
          <a:prstGeom prst="rect">
            <a:avLst/>
          </a:prstGeom>
        </p:spPr>
      </p:pic>
      <p:sp>
        <p:nvSpPr>
          <p:cNvPr id="132" name="CustomShape 6"/>
          <p:cNvSpPr/>
          <p:nvPr/>
        </p:nvSpPr>
        <p:spPr>
          <a:xfrm>
            <a:off x="6589800" y="1789200"/>
            <a:ext cx="2133360" cy="2116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Decades of remote sensing &amp;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in situ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probing have revealed much of the physics of this turbulent MHD system . . .</a:t>
            </a:r>
            <a:endParaRPr/>
          </a:p>
        </p:txBody>
      </p:sp>
      <p:sp>
        <p:nvSpPr>
          <p:cNvPr id="133" name="CustomShape 7"/>
          <p:cNvSpPr/>
          <p:nvPr/>
        </p:nvSpPr>
        <p:spPr>
          <a:xfrm>
            <a:off x="380880" y="3657600"/>
            <a:ext cx="1218960" cy="333720"/>
          </a:xfrm>
          <a:prstGeom prst="rect">
            <a:avLst/>
          </a:prstGeom>
        </p:spPr>
        <p:txBody>
          <a:bodyPr bIns="45000" lIns="90000" rIns="90000" tIns="45000"/>
          <a:p>
            <a:r>
              <a:rPr b="1" i="1" lang="en-GB" sz="1600">
                <a:solidFill>
                  <a:srgbClr val="ffffff"/>
                </a:solidFill>
                <a:latin typeface="Times New Roman"/>
              </a:rPr>
              <a:t>SDO</a:t>
            </a:r>
            <a:r>
              <a:rPr b="1" lang="en-GB" sz="1600">
                <a:solidFill>
                  <a:srgbClr val="ffffff"/>
                </a:solidFill>
                <a:latin typeface="Times New Roman"/>
              </a:rPr>
              <a:t>/AIA</a:t>
            </a:r>
            <a:endParaRPr/>
          </a:p>
        </p:txBody>
      </p:sp>
      <p:sp>
        <p:nvSpPr>
          <p:cNvPr id="134" name="CustomShape 8"/>
          <p:cNvSpPr/>
          <p:nvPr/>
        </p:nvSpPr>
        <p:spPr>
          <a:xfrm>
            <a:off x="7752960" y="5136840"/>
            <a:ext cx="358200" cy="84960"/>
          </a:xfrm>
          <a:prstGeom prst="irregularSeal1">
            <a:avLst/>
          </a:prstGeom>
          <a:solidFill>
            <a:srgbClr val="00ff00"/>
          </a:solidFill>
          <a:ln w="12600">
            <a:solidFill>
              <a:srgbClr val="92d050"/>
            </a:solidFill>
            <a:miter/>
          </a:ln>
        </p:spPr>
      </p:sp>
      <p:sp>
        <p:nvSpPr>
          <p:cNvPr id="135" name="Line 9"/>
          <p:cNvSpPr/>
          <p:nvPr/>
        </p:nvSpPr>
        <p:spPr>
          <a:xfrm flipV="1">
            <a:off x="8206920" y="4785480"/>
            <a:ext cx="119160" cy="519120"/>
          </a:xfrm>
          <a:prstGeom prst="line">
            <a:avLst/>
          </a:prstGeom>
          <a:ln w="19080">
            <a:solidFill>
              <a:srgbClr val="ffffff"/>
            </a:solidFill>
            <a:round/>
            <a:tailEnd len="med" type="triangle" w="med"/>
          </a:ln>
        </p:spPr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What sets the Sun’s mass loss?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76320" y="838080"/>
            <a:ext cx="3733560" cy="4975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 sphere-averaged mass flux is remarkably constant.</a:t>
            </a:r>
            <a:endParaRPr/>
          </a:p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Coronal heating seems to be ultimately responsible, but that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varies by orders of magnitude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over the solar cycle.</a:t>
            </a:r>
            <a:endParaRPr/>
          </a:p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Hammer (1982) &amp; Withbroe (1988) suggested an energy balance with a “thermostat.”</a:t>
            </a:r>
            <a:endParaRPr/>
          </a:p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Only a fraction of total coronal heat flux conducts down, but in general, we expect something close to</a:t>
            </a:r>
            <a:endParaRPr/>
          </a:p>
          <a:p>
            <a:endParaRPr/>
          </a:p>
          <a:p>
            <a:endParaRPr/>
          </a:p>
        </p:txBody>
      </p:sp>
      <p:pic>
        <p:nvPicPr>
          <p:cNvPr descr="" id="138" name="Picture 1032"/>
          <p:cNvPicPr/>
          <p:nvPr/>
        </p:nvPicPr>
        <p:blipFill>
          <a:blip r:embed="rId1">
            <a:lum bright="2000"/>
          </a:blip>
          <a:stretch>
            <a:fillRect/>
          </a:stretch>
        </p:blipFill>
        <p:spPr>
          <a:xfrm>
            <a:off x="3936960" y="3202920"/>
            <a:ext cx="5038200" cy="2805120"/>
          </a:xfrm>
          <a:prstGeom prst="rect">
            <a:avLst/>
          </a:prstGeom>
        </p:spPr>
      </p:pic>
      <p:sp>
        <p:nvSpPr>
          <p:cNvPr id="139" name="CustomShape 3"/>
          <p:cNvSpPr/>
          <p:nvPr/>
        </p:nvSpPr>
        <p:spPr>
          <a:xfrm>
            <a:off x="5732640" y="3555360"/>
            <a:ext cx="609120" cy="914040"/>
          </a:xfrm>
          <a:prstGeom prst="downArrow">
            <a:avLst>
              <a:gd fmla="val 0" name="adj1"/>
              <a:gd fmla="val 0" name="adj2"/>
            </a:avLst>
          </a:prstGeom>
          <a:solidFill>
            <a:srgbClr val="ffff00"/>
          </a:solidFill>
        </p:spPr>
      </p:sp>
      <p:sp>
        <p:nvSpPr>
          <p:cNvPr id="140" name="CustomShape 4"/>
          <p:cNvSpPr/>
          <p:nvPr/>
        </p:nvSpPr>
        <p:spPr>
          <a:xfrm>
            <a:off x="6186960" y="5360040"/>
            <a:ext cx="609120" cy="761400"/>
          </a:xfrm>
          <a:prstGeom prst="downArrow">
            <a:avLst>
              <a:gd fmla="val 0" name="adj1"/>
              <a:gd fmla="val 0" name="adj2"/>
            </a:avLst>
          </a:prstGeom>
          <a:solidFill>
            <a:srgbClr val="ffff00"/>
          </a:solidFill>
        </p:spPr>
      </p:sp>
      <p:sp>
        <p:nvSpPr>
          <p:cNvPr id="141" name="CustomShape 5"/>
          <p:cNvSpPr/>
          <p:nvPr/>
        </p:nvSpPr>
        <p:spPr>
          <a:xfrm>
            <a:off x="5003640" y="3200400"/>
            <a:ext cx="2133360" cy="3646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>
                <a:solidFill>
                  <a:srgbClr val="ffffff"/>
                </a:solidFill>
                <a:latin typeface="Arial"/>
              </a:rPr>
              <a:t>heat conduction</a:t>
            </a:r>
            <a:endParaRPr/>
          </a:p>
        </p:txBody>
      </p:sp>
      <p:sp>
        <p:nvSpPr>
          <p:cNvPr id="142" name="CustomShape 6"/>
          <p:cNvSpPr/>
          <p:nvPr/>
        </p:nvSpPr>
        <p:spPr>
          <a:xfrm>
            <a:off x="7670880" y="4114800"/>
            <a:ext cx="1294920" cy="63900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>
                <a:solidFill>
                  <a:srgbClr val="ffffff"/>
                </a:solidFill>
                <a:latin typeface="Arial"/>
              </a:rPr>
              <a:t>radiation losses</a:t>
            </a:r>
            <a:endParaRPr/>
          </a:p>
        </p:txBody>
      </p:sp>
      <p:sp>
        <p:nvSpPr>
          <p:cNvPr id="143" name="CustomShape 7"/>
          <p:cNvSpPr/>
          <p:nvPr/>
        </p:nvSpPr>
        <p:spPr>
          <a:xfrm>
            <a:off x="5257800" y="5333760"/>
            <a:ext cx="1142640" cy="3952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 sz="2000">
                <a:solidFill>
                  <a:srgbClr val="ffffff"/>
                </a:solidFill>
                <a:latin typeface="Arial"/>
              </a:rPr>
              <a:t>— </a:t>
            </a:r>
            <a:r>
              <a:rPr b="1" lang="en-GB" sz="2000">
                <a:solidFill>
                  <a:srgbClr val="ffffff"/>
                </a:solidFill>
                <a:latin typeface="Arial"/>
              </a:rPr>
              <a:t>ρvkT</a:t>
            </a:r>
            <a:endParaRPr/>
          </a:p>
        </p:txBody>
      </p:sp>
      <p:sp>
        <p:nvSpPr>
          <p:cNvPr id="144" name="CustomShape 8"/>
          <p:cNvSpPr/>
          <p:nvPr/>
        </p:nvSpPr>
        <p:spPr>
          <a:xfrm>
            <a:off x="5295960" y="5200560"/>
            <a:ext cx="533160" cy="722880"/>
          </a:xfrm>
          <a:prstGeom prst="rect">
            <a:avLst/>
          </a:prstGeom>
        </p:spPr>
        <p:txBody>
          <a:bodyPr bIns="45000" lIns="90000" rIns="90000" tIns="45000"/>
          <a:p>
            <a:r>
              <a:rPr b="1" lang="en-GB" sz="2000">
                <a:solidFill>
                  <a:srgbClr val="ffffff"/>
                </a:solidFill>
                <a:latin typeface="Arial"/>
              </a:rPr>
              <a:t>5</a:t>
            </a:r>
            <a:endParaRPr/>
          </a:p>
          <a:p>
            <a:r>
              <a:rPr b="1" lang="en-GB" sz="2000">
                <a:solidFill>
                  <a:srgbClr val="ffffff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145" name="CustomShape 9"/>
          <p:cNvSpPr/>
          <p:nvPr/>
        </p:nvSpPr>
        <p:spPr>
          <a:xfrm>
            <a:off x="914400" y="5715000"/>
            <a:ext cx="3123720" cy="364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. . . along open flux tubes!</a:t>
            </a:r>
            <a:endParaRPr/>
          </a:p>
        </p:txBody>
      </p:sp>
      <p:pic>
        <p:nvPicPr>
          <p:cNvPr descr="" id="146" name="Picture 104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5029200"/>
            <a:ext cx="2666520" cy="609120"/>
          </a:xfrm>
          <a:prstGeom prst="rect">
            <a:avLst/>
          </a:prstGeom>
        </p:spPr>
      </p:pic>
      <p:pic>
        <p:nvPicPr>
          <p:cNvPr descr="" id="14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886200" y="762120"/>
            <a:ext cx="5105160" cy="2293560"/>
          </a:xfrm>
          <a:prstGeom prst="rect">
            <a:avLst/>
          </a:prstGeom>
        </p:spPr>
      </p:pic>
      <p:sp>
        <p:nvSpPr>
          <p:cNvPr id="148" name="CustomShape 10"/>
          <p:cNvSpPr/>
          <p:nvPr/>
        </p:nvSpPr>
        <p:spPr>
          <a:xfrm>
            <a:off x="5740560" y="914400"/>
            <a:ext cx="210780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de0000"/>
                </a:solidFill>
                <a:latin typeface="Times New Roman"/>
              </a:rPr>
              <a:t>Wang (1998)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Convection-driven MHD waves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184320" y="789120"/>
            <a:ext cx="8730720" cy="20444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Cranmer &amp; Saar (2011) focused on Alfvén waves as primary source of heating.</a:t>
            </a:r>
            <a:endParaRPr/>
          </a:p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Other sources of energy &amp; momentum probably exist, but we chose to explore how much can be explained with just this one set of processes.</a:t>
            </a:r>
            <a:endParaRPr/>
          </a:p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Turbulent convection excites waves (Lighthill 1952), and in a magnetized stellar atmosphere the dominant type of waves should be transverse “kink modes” (Musielak &amp; Ulmschneider 2002).</a:t>
            </a:r>
            <a:endParaRPr/>
          </a:p>
        </p:txBody>
      </p:sp>
      <p:pic>
        <p:nvPicPr>
          <p:cNvPr descr="" id="151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032360" y="2970360"/>
            <a:ext cx="4578120" cy="3126960"/>
          </a:xfrm>
          <a:prstGeom prst="rect">
            <a:avLst/>
          </a:prstGeom>
        </p:spPr>
      </p:pic>
      <p:pic>
        <p:nvPicPr>
          <p:cNvPr descr="" id="152" name="cranmer_haystack_granule.mpg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970360"/>
            <a:ext cx="3126960" cy="3126960"/>
          </a:xfrm>
          <a:prstGeom prst="rect">
            <a:avLst/>
          </a:prstGeom>
        </p:spPr>
      </p:pic>
    </p:spTree>
  </p:cSld>
  <p:timing>
    <p:tnLst>
      <p:par>
        <p:cTn dur="indefinite" id="29" nodeType="tmRoot" restart="never">
          <p:childTnLst>
            <p:seq>
              <p:cTn dur="indefinite" id="30" nodeType="mainSeq">
                <p:childTnLst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afterEffect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fill="hold" id="34" nodeType="interactiveSeq" restart="whenNotActive">
                <p:childTnLst>
                  <p:par>
                    <p:cTn fill="hold" id="35">
                      <p:stCondLst/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id="37" nodeType="clickEffect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Heating from MHD turbulence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457200" y="990720"/>
            <a:ext cx="2361960" cy="63900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>
                <a:solidFill>
                  <a:srgbClr val="ffffcc"/>
                </a:solidFill>
                <a:latin typeface="Times New Roman"/>
              </a:rPr>
              <a:t>Convection shakes open field lines...</a:t>
            </a:r>
            <a:endParaRPr/>
          </a:p>
        </p:txBody>
      </p:sp>
      <p:pic>
        <p:nvPicPr>
          <p:cNvPr descr="" id="155" name="Picture 14"/>
          <p:cNvPicPr/>
          <p:nvPr/>
        </p:nvPicPr>
        <p:blipFill>
          <a:blip r:embed="rId1"/>
          <a:stretch>
            <a:fillRect/>
          </a:stretch>
        </p:blipFill>
        <p:spPr>
          <a:xfrm>
            <a:off x="5638680" y="914400"/>
            <a:ext cx="2819160" cy="2361960"/>
          </a:xfrm>
          <a:prstGeom prst="rect">
            <a:avLst/>
          </a:prstGeom>
        </p:spPr>
      </p:pic>
      <p:sp>
        <p:nvSpPr>
          <p:cNvPr id="156" name="CustomShape 3"/>
          <p:cNvSpPr/>
          <p:nvPr/>
        </p:nvSpPr>
        <p:spPr>
          <a:xfrm>
            <a:off x="3276720" y="914400"/>
            <a:ext cx="1752120" cy="9133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>
                <a:solidFill>
                  <a:srgbClr val="ffffcc"/>
                </a:solidFill>
                <a:latin typeface="Times New Roman"/>
              </a:rPr>
              <a:t>Alfvén waves propagate upward...</a:t>
            </a:r>
            <a:endParaRPr/>
          </a:p>
        </p:txBody>
      </p:sp>
      <p:sp>
        <p:nvSpPr>
          <p:cNvPr id="157" name="CustomShape 4"/>
          <p:cNvSpPr/>
          <p:nvPr/>
        </p:nvSpPr>
        <p:spPr>
          <a:xfrm>
            <a:off x="3657600" y="2666880"/>
            <a:ext cx="1752120" cy="63900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>
                <a:solidFill>
                  <a:srgbClr val="ff7c80"/>
                </a:solidFill>
                <a:latin typeface="Times New Roman"/>
              </a:rPr>
              <a:t>partially reflect back down...</a:t>
            </a:r>
            <a:endParaRPr/>
          </a:p>
        </p:txBody>
      </p:sp>
      <p:sp>
        <p:nvSpPr>
          <p:cNvPr id="158" name="CustomShape 5"/>
          <p:cNvSpPr/>
          <p:nvPr/>
        </p:nvSpPr>
        <p:spPr>
          <a:xfrm>
            <a:off x="-1828800" y="988920"/>
            <a:ext cx="2666520" cy="2666520"/>
          </a:xfrm>
          <a:prstGeom prst="pictureFrame">
            <a:avLst>
              <a:gd fmla="val 0" name="adj1"/>
              <a:gd fmla="val 0" name="adj2"/>
            </a:avLst>
          </a:prstGeom>
          <a:solidFill>
            <a:srgbClr val="ffff00"/>
          </a:solidFill>
        </p:spPr>
      </p:sp>
      <p:sp>
        <p:nvSpPr>
          <p:cNvPr id="159" name="CustomShape 6"/>
          <p:cNvSpPr/>
          <p:nvPr/>
        </p:nvSpPr>
        <p:spPr>
          <a:xfrm>
            <a:off x="5791320" y="3276720"/>
            <a:ext cx="3123720" cy="91332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b="1" i="1" lang="en-GB">
                <a:solidFill>
                  <a:srgbClr val="ffffcc"/>
                </a:solidFill>
                <a:latin typeface="Times New Roman"/>
              </a:rPr>
              <a:t>...and cascade from large to small eddies, eventually dissipating to heat the plasma.</a:t>
            </a:r>
            <a:endParaRPr/>
          </a:p>
        </p:txBody>
      </p:sp>
      <p:pic>
        <p:nvPicPr>
          <p:cNvPr descr="" id="160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2800" y="4685400"/>
            <a:ext cx="7924320" cy="1178280"/>
          </a:xfrm>
          <a:prstGeom prst="rect">
            <a:avLst/>
          </a:prstGeom>
        </p:spPr>
      </p:pic>
      <p:sp>
        <p:nvSpPr>
          <p:cNvPr id="161" name="CustomShape 7"/>
          <p:cNvSpPr/>
          <p:nvPr/>
        </p:nvSpPr>
        <p:spPr>
          <a:xfrm>
            <a:off x="88920" y="4191120"/>
            <a:ext cx="8838720" cy="373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3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MHD simulations inspire “phenomenological” scalings:</a:t>
            </a:r>
            <a:endParaRPr/>
          </a:p>
        </p:txBody>
      </p:sp>
    </p:spTree>
  </p:cSld>
  <p:timing>
    <p:tnLst>
      <p:par>
        <p:cTn dur="indefinite" id="38" nodeType="tmRoot" restart="never">
          <p:childTnLst>
            <p:seq>
              <p:cTn dur="indefinite" id="39" nodeType="mainSeq">
                <p:childTnLst>
                  <p:par>
                    <p:cTn fill="hold" id="40">
                      <p:stCondLst>
                        <p:cond delay="indefinite"/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6320" y="1371600"/>
            <a:ext cx="4350960" cy="1386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1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Mass flux depends on the area covered by </a:t>
            </a:r>
            <a:r>
              <a:rPr b="1" lang="en-GB" sz="2000">
                <a:solidFill>
                  <a:srgbClr val="fc7e56"/>
                </a:solidFill>
              </a:rPr>
              <a:t>open</a:t>
            </a:r>
            <a:r>
              <a:rPr lang="en-GB" sz="2000">
                <a:solidFill>
                  <a:srgbClr val="ffffcc"/>
                </a:solidFill>
              </a:rPr>
              <a:t> field lines at the TR:</a:t>
            </a:r>
            <a:endParaRPr/>
          </a:p>
          <a:p>
            <a:pPr algn="ctr">
              <a:lnSpc>
                <a:spcPct val="91000"/>
              </a:lnSpc>
            </a:pPr>
            <a:r>
              <a:rPr lang="en-GB" sz="2800">
                <a:solidFill>
                  <a:srgbClr val="ffffcc"/>
                </a:solidFill>
              </a:rPr>
              <a:t>A = 4πr2 f</a:t>
            </a:r>
            <a:endParaRPr/>
          </a:p>
        </p:txBody>
      </p:sp>
      <p:pic>
        <p:nvPicPr>
          <p:cNvPr descr="" id="163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379440" y="2502000"/>
            <a:ext cx="3750840" cy="3517560"/>
          </a:xfrm>
          <a:prstGeom prst="rect">
            <a:avLst/>
          </a:prstGeom>
        </p:spPr>
      </p:pic>
      <p:sp>
        <p:nvSpPr>
          <p:cNvPr id="164" name="CustomShape 2"/>
          <p:cNvSpPr/>
          <p:nvPr/>
        </p:nvSpPr>
        <p:spPr>
          <a:xfrm>
            <a:off x="1768680" y="4173480"/>
            <a:ext cx="1447560" cy="5169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/>
              <a:t>f TR ≈ f</a:t>
            </a:r>
            <a:r>
              <a:rPr lang="en-GB" sz="2800"/>
              <a:t>*θ</a:t>
            </a:r>
            <a:endParaRPr/>
          </a:p>
        </p:txBody>
      </p:sp>
      <p:sp>
        <p:nvSpPr>
          <p:cNvPr id="165" name="CustomShape 3"/>
          <p:cNvSpPr/>
          <p:nvPr/>
        </p:nvSpPr>
        <p:spPr>
          <a:xfrm>
            <a:off x="2835360" y="2573280"/>
            <a:ext cx="1142640" cy="9435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/>
              <a:t>f </a:t>
            </a:r>
            <a:r>
              <a:rPr lang="en-GB" sz="2800"/>
              <a:t>∞ → 1</a:t>
            </a:r>
            <a:endParaRPr/>
          </a:p>
        </p:txBody>
      </p:sp>
      <p:sp>
        <p:nvSpPr>
          <p:cNvPr id="166" name="CustomShape 4"/>
          <p:cNvSpPr/>
          <p:nvPr/>
        </p:nvSpPr>
        <p:spPr>
          <a:xfrm>
            <a:off x="978120" y="5011560"/>
            <a:ext cx="609120" cy="51696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/>
              <a:t>f</a:t>
            </a:r>
            <a:r>
              <a:rPr lang="en-GB" sz="2800"/>
              <a:t>*</a:t>
            </a:r>
            <a:endParaRPr/>
          </a:p>
        </p:txBody>
      </p:sp>
      <p:sp>
        <p:nvSpPr>
          <p:cNvPr id="167" name="CustomShape 5"/>
          <p:cNvSpPr/>
          <p:nvPr/>
        </p:nvSpPr>
        <p:spPr>
          <a:xfrm>
            <a:off x="2378160" y="5428440"/>
            <a:ext cx="1676160" cy="3452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93000"/>
              </a:lnSpc>
            </a:pPr>
            <a:r>
              <a:rPr b="1" lang="en-GB">
                <a:solidFill>
                  <a:srgbClr val="cc0000"/>
                </a:solidFill>
              </a:rPr>
              <a:t>θ ≈ 0.3 to 0.5</a:t>
            </a:r>
            <a:endParaRPr/>
          </a:p>
        </p:txBody>
      </p:sp>
      <p:sp>
        <p:nvSpPr>
          <p:cNvPr id="168" name="TextShape 6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Open magnetic flux tubes</a:t>
            </a:r>
            <a:endParaRPr/>
          </a:p>
        </p:txBody>
      </p:sp>
      <p:sp>
        <p:nvSpPr>
          <p:cNvPr id="169" name="CustomShape 7"/>
          <p:cNvSpPr/>
          <p:nvPr/>
        </p:nvSpPr>
        <p:spPr>
          <a:xfrm>
            <a:off x="4572000" y="1371600"/>
            <a:ext cx="4419360" cy="1199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1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Measurements of Zeeman-broadened lines constrain the filling factor of (open </a:t>
            </a:r>
            <a:r>
              <a:rPr b="1" lang="en-GB" sz="2000">
                <a:solidFill>
                  <a:srgbClr val="ffffcc"/>
                </a:solidFill>
              </a:rPr>
              <a:t>+</a:t>
            </a:r>
            <a:r>
              <a:rPr lang="en-GB" sz="2000">
                <a:solidFill>
                  <a:srgbClr val="ffffcc"/>
                </a:solidFill>
              </a:rPr>
              <a:t> closed) photospheric B-field.</a:t>
            </a:r>
            <a:endParaRPr/>
          </a:p>
        </p:txBody>
      </p:sp>
      <p:pic>
        <p:nvPicPr>
          <p:cNvPr descr="" id="17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2322000"/>
            <a:ext cx="4280400" cy="3697200"/>
          </a:xfrm>
          <a:prstGeom prst="rect">
            <a:avLst/>
          </a:prstGeom>
        </p:spPr>
      </p:pic>
      <p:sp>
        <p:nvSpPr>
          <p:cNvPr id="171" name="CustomShape 8"/>
          <p:cNvSpPr/>
          <p:nvPr/>
        </p:nvSpPr>
        <p:spPr>
          <a:xfrm>
            <a:off x="5653080" y="4262400"/>
            <a:ext cx="1676160" cy="105732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 sz="1400"/>
              <a:t>low-qual. data</a:t>
            </a:r>
            <a:endParaRPr/>
          </a:p>
          <a:p>
            <a:endParaRPr/>
          </a:p>
          <a:p>
            <a:endParaRPr/>
          </a:p>
          <a:p>
            <a:r>
              <a:rPr lang="en-GB" sz="1400"/>
              <a:t>high-qual. data</a:t>
            </a:r>
            <a:endParaRPr/>
          </a:p>
        </p:txBody>
      </p:sp>
      <p:sp>
        <p:nvSpPr>
          <p:cNvPr id="172" name="CustomShape 9"/>
          <p:cNvSpPr/>
          <p:nvPr/>
        </p:nvSpPr>
        <p:spPr>
          <a:xfrm>
            <a:off x="7391520" y="4872240"/>
            <a:ext cx="761760" cy="3952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b="1" lang="en-GB" sz="2000"/>
              <a:t>Sun</a:t>
            </a:r>
            <a:endParaRPr/>
          </a:p>
        </p:txBody>
      </p:sp>
      <p:cxnSp>
        <p:nvCxnSpPr>
          <p:cNvPr id="173" name="Line 10"/>
          <p:cNvCxnSpPr/>
          <p:nvPr/>
        </p:nvCxnSpPr>
        <p:spPr>
          <a:xfrm flipH="1">
            <a:off x="5995080" y="4538520"/>
            <a:ext cx="1800" cy="495000"/>
          </a:xfrm>
          <a:prstGeom prst="straightConnector1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74" name="Line 11"/>
          <p:cNvCxnSpPr/>
          <p:nvPr/>
        </p:nvCxnSpPr>
        <p:spPr>
          <a:xfrm flipH="1">
            <a:off x="6452280" y="4538520"/>
            <a:ext cx="1800" cy="485640"/>
          </a:xfrm>
          <a:prstGeom prst="straightConnector1">
            <a:avLst/>
          </a:prstGeom>
          <a:ln w="936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75" name="CustomShape 12"/>
          <p:cNvSpPr/>
          <p:nvPr/>
        </p:nvSpPr>
        <p:spPr>
          <a:xfrm>
            <a:off x="6781680" y="2509920"/>
            <a:ext cx="1904760" cy="3646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/>
              <a:t>G, K, M dwarfs</a:t>
            </a:r>
            <a:endParaRPr/>
          </a:p>
        </p:txBody>
      </p:sp>
      <p:sp>
        <p:nvSpPr>
          <p:cNvPr id="176" name="CustomShape 13"/>
          <p:cNvSpPr/>
          <p:nvPr/>
        </p:nvSpPr>
        <p:spPr>
          <a:xfrm>
            <a:off x="76320" y="762120"/>
            <a:ext cx="8915040" cy="437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 evolution of </a:t>
            </a:r>
            <a:r>
              <a:rPr b="1" i="1" lang="en-GB" sz="2000">
                <a:solidFill>
                  <a:srgbClr val="fc7e56"/>
                </a:solidFill>
                <a:latin typeface="Times New Roman"/>
              </a:rPr>
              <a:t>Q</a:t>
            </a:r>
            <a:r>
              <a:rPr b="1" lang="en-GB" sz="2400">
                <a:solidFill>
                  <a:srgbClr val="fc7e56"/>
                </a:solidFill>
                <a:latin typeface="Times New Roman"/>
              </a:rPr>
              <a:t>heat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with height depends on the magnetic field . . .  </a:t>
            </a:r>
            <a:endParaRPr/>
          </a:p>
        </p:txBody>
      </p:sp>
    </p:spTree>
  </p:cSld>
  <p:timing>
    <p:tnLst>
      <p:par>
        <p:cTn dur="indefinite" id="44" nodeType="tmRoot" restart="never">
          <p:childTnLst>
            <p:seq>
              <p:cTn dur="indefinite" id="45" nodeType="mainSeq">
                <p:childTnLst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9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58720"/>
            <a:ext cx="8280000" cy="5021280"/>
          </a:xfrm>
          <a:prstGeom prst="rect">
            <a:avLst/>
          </a:prstGeom>
        </p:spPr>
      </p:pic>
      <p:sp>
        <p:nvSpPr>
          <p:cNvPr id="40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Stellar winds across the H-R Diagram</a:t>
            </a:r>
            <a:endParaRPr/>
          </a:p>
        </p:txBody>
      </p:sp>
      <p:sp>
        <p:nvSpPr>
          <p:cNvPr id="41" name="CustomShape 2"/>
          <p:cNvSpPr/>
          <p:nvPr/>
        </p:nvSpPr>
        <p:spPr>
          <a:xfrm>
            <a:off x="1291320" y="2209680"/>
            <a:ext cx="1980720" cy="9133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>
                <a:solidFill>
                  <a:srgbClr val="50c1fa"/>
                </a:solidFill>
                <a:latin typeface="Arial"/>
              </a:rPr>
              <a:t>Massive stars: radiation-driven winds</a:t>
            </a:r>
            <a:endParaRPr/>
          </a:p>
        </p:txBody>
      </p:sp>
      <p:sp>
        <p:nvSpPr>
          <p:cNvPr id="42" name="CustomShape 3"/>
          <p:cNvSpPr/>
          <p:nvPr/>
        </p:nvSpPr>
        <p:spPr>
          <a:xfrm>
            <a:off x="3958200" y="4572000"/>
            <a:ext cx="2361960" cy="11876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>
                <a:solidFill>
                  <a:srgbClr val="ffffcc"/>
                </a:solidFill>
                <a:latin typeface="Arial"/>
              </a:rPr>
              <a:t>Solar-type stars: coronal winds </a:t>
            </a:r>
            <a:r>
              <a:rPr lang="en-GB">
                <a:solidFill>
                  <a:srgbClr val="ffffcc"/>
                </a:solidFill>
                <a:latin typeface="Arial"/>
              </a:rPr>
              <a:t>(driven by MHD turbulence?)</a:t>
            </a:r>
            <a:endParaRPr/>
          </a:p>
        </p:txBody>
      </p:sp>
      <p:sp>
        <p:nvSpPr>
          <p:cNvPr id="43" name="CustomShape 4"/>
          <p:cNvSpPr/>
          <p:nvPr/>
        </p:nvSpPr>
        <p:spPr>
          <a:xfrm>
            <a:off x="6625080" y="2362320"/>
            <a:ext cx="1854000" cy="11876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>
                <a:solidFill>
                  <a:srgbClr val="fc7e56"/>
                </a:solidFill>
                <a:latin typeface="Arial"/>
              </a:rPr>
              <a:t>Cool luminous stars:  pulsation/dust-driven winds?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Results for 47 cool stars with measured M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7723440" y="-295200"/>
            <a:ext cx="456840" cy="6998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4000">
                <a:solidFill>
                  <a:srgbClr val="ffffcc"/>
                </a:solidFill>
                <a:latin typeface="Times New Roman"/>
              </a:rPr>
              <a:t>.</a:t>
            </a:r>
            <a:endParaRPr/>
          </a:p>
        </p:txBody>
      </p:sp>
      <p:pic>
        <p:nvPicPr>
          <p:cNvPr descr="" id="179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69920" y="762120"/>
            <a:ext cx="4325400" cy="5409720"/>
          </a:xfrm>
          <a:prstGeom prst="rect">
            <a:avLst/>
          </a:prstGeom>
        </p:spPr>
      </p:pic>
      <p:pic>
        <p:nvPicPr>
          <p:cNvPr descr="" id="18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65600" y="762120"/>
            <a:ext cx="4325400" cy="5409720"/>
          </a:xfrm>
          <a:prstGeom prst="rect">
            <a:avLst/>
          </a:prstGeom>
        </p:spPr>
      </p:pic>
      <p:sp>
        <p:nvSpPr>
          <p:cNvPr id="181" name="CustomShape 3"/>
          <p:cNvSpPr/>
          <p:nvPr/>
        </p:nvSpPr>
        <p:spPr>
          <a:xfrm>
            <a:off x="5410080" y="1066680"/>
            <a:ext cx="2438280" cy="57708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 sz="1600"/>
              <a:t>Cranmer &amp; Saar 2011 (</a:t>
            </a:r>
            <a:r>
              <a:rPr b="1" lang="en-GB" sz="1600">
                <a:latin typeface="Arial"/>
              </a:rPr>
              <a:t>o</a:t>
            </a:r>
            <a:r>
              <a:rPr lang="en-GB" sz="1600">
                <a:latin typeface="Arial"/>
              </a:rPr>
              <a:t>)</a:t>
            </a:r>
            <a:endParaRPr/>
          </a:p>
        </p:txBody>
      </p:sp>
      <p:sp>
        <p:nvSpPr>
          <p:cNvPr id="182" name="CustomShape 4"/>
          <p:cNvSpPr/>
          <p:nvPr/>
        </p:nvSpPr>
        <p:spPr>
          <a:xfrm>
            <a:off x="7086600" y="4952880"/>
            <a:ext cx="1752480" cy="3952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lang="en-GB" sz="2000"/>
              <a:t>χ2 = 0.504</a:t>
            </a:r>
            <a:endParaRPr/>
          </a:p>
        </p:txBody>
      </p:sp>
      <p:pic>
        <p:nvPicPr>
          <p:cNvPr descr="" id="1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9920" y="762120"/>
            <a:ext cx="4325400" cy="5409720"/>
          </a:xfrm>
          <a:prstGeom prst="rect">
            <a:avLst/>
          </a:prstGeom>
        </p:spPr>
      </p:pic>
      <p:sp>
        <p:nvSpPr>
          <p:cNvPr id="184" name="CustomShape 5"/>
          <p:cNvSpPr/>
          <p:nvPr/>
        </p:nvSpPr>
        <p:spPr>
          <a:xfrm>
            <a:off x="952200" y="1233360"/>
            <a:ext cx="2438280" cy="57708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 sz="1600"/>
              <a:t>Schröder &amp; Cuntz 2005 (</a:t>
            </a:r>
            <a:r>
              <a:rPr b="1" lang="en-GB" sz="1600">
                <a:latin typeface="Arial"/>
              </a:rPr>
              <a:t>o</a:t>
            </a:r>
            <a:r>
              <a:rPr lang="en-GB" sz="1600">
                <a:latin typeface="Arial"/>
              </a:rPr>
              <a:t>)</a:t>
            </a:r>
            <a:endParaRPr/>
          </a:p>
        </p:txBody>
      </p:sp>
      <p:sp>
        <p:nvSpPr>
          <p:cNvPr id="185" name="CustomShape 6"/>
          <p:cNvSpPr/>
          <p:nvPr/>
        </p:nvSpPr>
        <p:spPr>
          <a:xfrm>
            <a:off x="2590920" y="4948560"/>
            <a:ext cx="1752480" cy="3952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lang="en-GB" sz="2000"/>
              <a:t>χ2 = 1.131</a:t>
            </a:r>
            <a:endParaRPr/>
          </a:p>
        </p:txBody>
      </p:sp>
      <p:sp>
        <p:nvSpPr>
          <p:cNvPr id="186" name="CustomShape 7"/>
          <p:cNvSpPr/>
          <p:nvPr/>
        </p:nvSpPr>
        <p:spPr>
          <a:xfrm>
            <a:off x="961920" y="966960"/>
            <a:ext cx="2437920" cy="33372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 sz="1600">
                <a:solidFill>
                  <a:srgbClr val="000000"/>
                </a:solidFill>
                <a:latin typeface="Times New Roman"/>
              </a:rPr>
              <a:t>Measurements (</a:t>
            </a:r>
            <a:r>
              <a:rPr b="1" lang="en-GB" sz="1600">
                <a:solidFill>
                  <a:srgbClr val="0070c0"/>
                </a:solidFill>
                <a:latin typeface="Arial"/>
              </a:rPr>
              <a:t>x</a:t>
            </a:r>
            <a:r>
              <a:rPr lang="en-GB" sz="1600">
                <a:solidFill>
                  <a:srgbClr val="000000"/>
                </a:solidFill>
                <a:latin typeface="Times New Roman"/>
              </a:rPr>
              <a:t>)</a:t>
            </a:r>
            <a:endParaRPr/>
          </a:p>
        </p:txBody>
      </p:sp>
    </p:spTree>
  </p:cSld>
  <p:timing>
    <p:tnLst>
      <p:par>
        <p:cTn dur="indefinite" id="50" nodeType="tmRoot" restart="never">
          <p:childTnLst>
            <p:seq>
              <p:cTn dur="indefinite" id="51" nodeType="mainSeq">
                <p:childTnLst>
                  <p:par>
                    <p:cTn fill="hold" id="52">
                      <p:stCondLst>
                        <p:cond delay="indefinite"/>
                      </p:stCondLst>
                      <p:childTnLst>
                        <p:par>
                          <p:cTn fill="hold" id="53">
                            <p:stCondLst>
                              <p:cond delay="0"/>
                            </p:stCondLst>
                            <p:childTnLst>
                              <p:par>
                                <p:cTn fill="hold" id="54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6">
                      <p:stCondLst>
                        <p:cond delay="indefinite"/>
                      </p:stCondLst>
                      <p:childTnLst>
                        <p:par>
                          <p:cTn fill="hold" id="57">
                            <p:stCondLst>
                              <p:cond delay="0"/>
                            </p:stCondLst>
                            <p:childTnLst>
                              <p:par>
                                <p:cTn fill="hold" id="58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Mass loss on an ideal main sequence</a:t>
            </a:r>
            <a:endParaRPr/>
          </a:p>
        </p:txBody>
      </p:sp>
      <p:pic>
        <p:nvPicPr>
          <p:cNvPr descr="" id="18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66760" y="779400"/>
            <a:ext cx="5981400" cy="5392440"/>
          </a:xfrm>
          <a:prstGeom prst="rect">
            <a:avLst/>
          </a:prstGeom>
        </p:spPr>
      </p:pic>
      <p:sp>
        <p:nvSpPr>
          <p:cNvPr id="189" name="CustomShape 2"/>
          <p:cNvSpPr/>
          <p:nvPr/>
        </p:nvSpPr>
        <p:spPr>
          <a:xfrm>
            <a:off x="6477120" y="1447920"/>
            <a:ext cx="2247480" cy="144756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Is there really a basal “floor” in the age-rotation-activity relationship?</a:t>
            </a:r>
            <a:endParaRPr/>
          </a:p>
        </p:txBody>
      </p:sp>
      <p:cxnSp>
        <p:nvCxnSpPr>
          <p:cNvPr id="190" name="Line 3"/>
          <p:cNvCxnSpPr/>
          <p:nvPr/>
        </p:nvCxnSpPr>
        <p:spPr>
          <a:xfrm flipV="1">
            <a:off x="6743520" y="2754720"/>
            <a:ext cx="360" cy="1829160"/>
          </a:xfrm>
          <a:prstGeom prst="straightConnector1">
            <a:avLst/>
          </a:prstGeom>
          <a:ln w="31680">
            <a:solidFill>
              <a:srgbClr val="ffffff"/>
            </a:solidFill>
            <a:round/>
            <a:tailEnd len="med" type="triangle" w="med"/>
          </a:ln>
        </p:spPr>
      </p:cxnSp>
      <p:cxnSp>
        <p:nvCxnSpPr>
          <p:cNvPr id="191" name="Line 4"/>
          <p:cNvCxnSpPr/>
          <p:nvPr/>
        </p:nvCxnSpPr>
        <p:spPr>
          <a:xfrm>
            <a:off x="6667200" y="4431240"/>
            <a:ext cx="1981800" cy="360"/>
          </a:xfrm>
          <a:prstGeom prst="straightConnector1">
            <a:avLst/>
          </a:prstGeom>
          <a:ln w="31680">
            <a:solidFill>
              <a:srgbClr val="ffffff"/>
            </a:solidFill>
            <a:round/>
            <a:tailEnd len="med" type="triangle" w="med"/>
          </a:ln>
        </p:spPr>
      </p:cxnSp>
      <p:sp>
        <p:nvSpPr>
          <p:cNvPr id="192" name="CustomShape 5"/>
          <p:cNvSpPr/>
          <p:nvPr/>
        </p:nvSpPr>
        <p:spPr>
          <a:xfrm>
            <a:off x="8153280" y="4431240"/>
            <a:ext cx="761760" cy="36468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>
                <a:solidFill>
                  <a:srgbClr val="ffffff"/>
                </a:solidFill>
                <a:latin typeface="Arial"/>
              </a:rPr>
              <a:t>Prot</a:t>
            </a:r>
            <a:endParaRPr/>
          </a:p>
        </p:txBody>
      </p:sp>
      <p:sp>
        <p:nvSpPr>
          <p:cNvPr id="193" name="CustomShape 6"/>
          <p:cNvSpPr/>
          <p:nvPr/>
        </p:nvSpPr>
        <p:spPr>
          <a:xfrm>
            <a:off x="6629400" y="5029200"/>
            <a:ext cx="2514240" cy="70020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2000">
                <a:solidFill>
                  <a:srgbClr val="ff0000"/>
                </a:solidFill>
                <a:latin typeface="Times New Roman"/>
              </a:rPr>
              <a:t>Saturation</a:t>
            </a:r>
            <a:endParaRPr/>
          </a:p>
          <a:p>
            <a:r>
              <a:rPr b="1" i="1" lang="en-GB" sz="2000">
                <a:solidFill>
                  <a:srgbClr val="dd75ba"/>
                </a:solidFill>
                <a:latin typeface="Times New Roman"/>
              </a:rPr>
              <a:t>Super-saturation?</a:t>
            </a:r>
            <a:endParaRPr/>
          </a:p>
        </p:txBody>
      </p:sp>
      <p:cxnSp>
        <p:nvCxnSpPr>
          <p:cNvPr id="194" name="Line 7"/>
          <p:cNvCxnSpPr/>
          <p:nvPr/>
        </p:nvCxnSpPr>
        <p:spPr>
          <a:xfrm>
            <a:off x="8305560" y="2438280"/>
            <a:ext cx="228960" cy="1524240"/>
          </a:xfrm>
          <a:prstGeom prst="straightConnector1">
            <a:avLst/>
          </a:prstGeom>
          <a:ln w="15840">
            <a:solidFill>
              <a:srgbClr val="ffffff"/>
            </a:solidFill>
            <a:round/>
            <a:tailEnd len="med" type="triangle" w="med"/>
          </a:ln>
        </p:spPr>
      </p:cxnSp>
      <p:cxnSp>
        <p:nvCxnSpPr>
          <p:cNvPr id="195" name="Line 8"/>
          <p:cNvCxnSpPr/>
          <p:nvPr/>
        </p:nvCxnSpPr>
        <p:spPr>
          <a:xfrm flipH="1" flipV="1">
            <a:off x="7391160" y="3124080"/>
            <a:ext cx="495720" cy="1905480"/>
          </a:xfrm>
          <a:prstGeom prst="straightConnector1">
            <a:avLst/>
          </a:prstGeom>
          <a:ln w="15840">
            <a:solidFill>
              <a:srgbClr val="ffffff"/>
            </a:solidFill>
            <a:round/>
            <a:tailEnd len="med" type="triangle" w="med"/>
          </a:ln>
        </p:spPr>
      </p:cxnSp>
      <p:cxnSp>
        <p:nvCxnSpPr>
          <p:cNvPr id="196" name="Line 9"/>
          <p:cNvCxnSpPr/>
          <p:nvPr/>
        </p:nvCxnSpPr>
        <p:spPr>
          <a:xfrm flipV="1">
            <a:off x="7010280" y="3429000"/>
            <a:ext cx="360" cy="1981440"/>
          </a:xfrm>
          <a:prstGeom prst="straightConnector1">
            <a:avLst/>
          </a:prstGeom>
          <a:ln w="15840">
            <a:solidFill>
              <a:srgbClr val="ffffff"/>
            </a:solidFill>
            <a:round/>
            <a:tailEnd len="med" type="triangle" w="med"/>
          </a:ln>
        </p:spPr>
      </p:cxn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Evolved cool stars:  RG, HB, AGB, Mira</a:t>
            </a:r>
            <a:endParaRPr/>
          </a:p>
        </p:txBody>
      </p:sp>
      <p:pic>
        <p:nvPicPr>
          <p:cNvPr descr="" id="198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500800" y="847800"/>
            <a:ext cx="3428640" cy="2592000"/>
          </a:xfrm>
          <a:prstGeom prst="rect">
            <a:avLst/>
          </a:prstGeom>
        </p:spPr>
      </p:pic>
      <p:pic>
        <p:nvPicPr>
          <p:cNvPr descr="" id="199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10680" y="1598760"/>
            <a:ext cx="1212120" cy="1232640"/>
          </a:xfrm>
          <a:prstGeom prst="rect">
            <a:avLst/>
          </a:prstGeom>
        </p:spPr>
      </p:pic>
      <p:sp>
        <p:nvSpPr>
          <p:cNvPr id="200" name="CustomShape 2"/>
          <p:cNvSpPr/>
          <p:nvPr/>
        </p:nvSpPr>
        <p:spPr>
          <a:xfrm>
            <a:off x="228600" y="819000"/>
            <a:ext cx="5105160" cy="27172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 extended atmospheres of red giants and supergiants are likely to be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cool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(i.e., not highly ionized or “coronal” like the Sun).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High-luminosity:  radiative driving... of dust?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Shock-heated </a:t>
            </a:r>
            <a:r>
              <a:rPr b="1" lang="en-GB" sz="2000">
                <a:solidFill>
                  <a:srgbClr val="ff964f"/>
                </a:solidFill>
                <a:latin typeface="Times New Roman"/>
              </a:rPr>
              <a:t>“calorispheres”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(Willson 2000) ?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Numerical models show that pulsations couple with radiation/dust formation to be able to drive mass loss rates up to 10 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–5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to 10 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–4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M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s/yr. </a:t>
            </a:r>
            <a:endParaRPr/>
          </a:p>
        </p:txBody>
      </p:sp>
      <p:pic>
        <p:nvPicPr>
          <p:cNvPr descr="" id="201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55520" y="3638520"/>
            <a:ext cx="3268440" cy="2491920"/>
          </a:xfrm>
          <a:prstGeom prst="rect">
            <a:avLst/>
          </a:prstGeom>
        </p:spPr>
      </p:pic>
      <p:pic>
        <p:nvPicPr>
          <p:cNvPr descr="" id="202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37160" y="3638520"/>
            <a:ext cx="3733560" cy="2493720"/>
          </a:xfrm>
          <a:prstGeom prst="rect">
            <a:avLst/>
          </a:prstGeom>
        </p:spPr>
      </p:pic>
      <p:sp>
        <p:nvSpPr>
          <p:cNvPr id="203" name="CustomShape 3"/>
          <p:cNvSpPr/>
          <p:nvPr/>
        </p:nvSpPr>
        <p:spPr>
          <a:xfrm>
            <a:off x="6477120" y="3959280"/>
            <a:ext cx="1676160" cy="3034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400">
                <a:solidFill>
                  <a:srgbClr val="cc0000"/>
                </a:solidFill>
                <a:latin typeface="Times New Roman"/>
              </a:rPr>
              <a:t>(Struck et al. 2004)</a:t>
            </a:r>
            <a:endParaRPr/>
          </a:p>
        </p:txBody>
      </p:sp>
      <p:pic>
        <p:nvPicPr>
          <p:cNvPr descr="" id="204" name="cranmer_haystack_steffen.mpg"/>
          <p:cNvPicPr/>
          <p:nvPr/>
        </p:nvPicPr>
        <p:blipFill>
          <a:blip r:embed="rId5"/>
          <a:stretch>
            <a:fillRect/>
          </a:stretch>
        </p:blipFill>
        <p:spPr>
          <a:xfrm>
            <a:off x="6629400" y="1595880"/>
            <a:ext cx="1180800" cy="1146960"/>
          </a:xfrm>
          <a:prstGeom prst="rect">
            <a:avLst/>
          </a:prstGeom>
        </p:spPr>
      </p:pic>
    </p:spTree>
  </p:cSld>
  <p:timing>
    <p:tnLst>
      <p:par>
        <p:cTn dur="indefinite" id="60" nodeType="tmRoot" restart="never">
          <p:childTnLst>
            <p:seq>
              <p:cTn dur="indefinite" id="61" nodeType="mainSeq">
                <p:childTnLst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id="64" nodeType="afterEffect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fill="hold" id="65" nodeType="interactiveSeq" restart="whenNotActive">
                <p:childTnLst>
                  <p:par>
                    <p:cTn fill="hold" id="66">
                      <p:stCondLst/>
                      <p:childTnLst>
                        <p:par>
                          <p:cTn fill="hold" id="67">
                            <p:stCondLst>
                              <p:cond delay="0"/>
                            </p:stCondLst>
                            <p:childTnLst>
                              <p:par>
                                <p:cTn fill="hold" id="68" nodeType="clickEffect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0" y="63360"/>
            <a:ext cx="914364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2800">
                <a:solidFill>
                  <a:srgbClr val="ffffcc"/>
                </a:solidFill>
                <a:latin typeface="Times New Roman"/>
              </a:rPr>
              <a:t>Radio</a:t>
            </a:r>
            <a:r>
              <a:rPr b="1" lang="en-GB" sz="2800">
                <a:solidFill>
                  <a:srgbClr val="ffffcc"/>
                </a:solidFill>
                <a:latin typeface="Times New Roman"/>
              </a:rPr>
              <a:t> </a:t>
            </a:r>
            <a:r>
              <a:rPr b="1" i="1" lang="en-GB" sz="2800">
                <a:solidFill>
                  <a:srgbClr val="ffffcc"/>
                </a:solidFill>
                <a:latin typeface="Times New Roman"/>
              </a:rPr>
              <a:t>diagnostics of winds/coronae:  Future prospects?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256680" y="4114800"/>
            <a:ext cx="8381520" cy="156204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Can combined radio (gyroresonance emission) &amp; optical (Zeeman-broadened line) data better constrain weak-field (B &lt; 50 G) </a:t>
            </a:r>
            <a:r>
              <a:rPr b="1" lang="en-GB" sz="2000">
                <a:solidFill>
                  <a:srgbClr val="ff964f"/>
                </a:solidFill>
                <a:latin typeface="Times New Roman"/>
              </a:rPr>
              <a:t>“filling factors?”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i="1" lang="en-GB" sz="2000">
                <a:solidFill>
                  <a:srgbClr val="ffffcc"/>
                </a:solidFill>
                <a:latin typeface="Times New Roman"/>
              </a:rPr>
              <a:t>Massive stars: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There are many new measurements of B-fields (MiMeS project). Is </a:t>
            </a:r>
            <a:r>
              <a:rPr b="1" lang="en-GB" sz="2000">
                <a:solidFill>
                  <a:srgbClr val="ff964f"/>
                </a:solidFill>
                <a:latin typeface="Times New Roman"/>
              </a:rPr>
              <a:t>nonthermal/synchrotron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radio emission preferentially strong in these stars, or does the traditional (?) interpretation of “wind shocks” hold up?</a:t>
            </a:r>
            <a:endParaRPr/>
          </a:p>
        </p:txBody>
      </p:sp>
      <p:sp>
        <p:nvSpPr>
          <p:cNvPr id="207" name="CustomShape 3"/>
          <p:cNvSpPr/>
          <p:nvPr/>
        </p:nvSpPr>
        <p:spPr>
          <a:xfrm>
            <a:off x="104400" y="3657600"/>
            <a:ext cx="3123720" cy="379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Magnetic fields:</a:t>
            </a:r>
            <a:endParaRPr/>
          </a:p>
        </p:txBody>
      </p:sp>
      <p:sp>
        <p:nvSpPr>
          <p:cNvPr id="208" name="CustomShape 4"/>
          <p:cNvSpPr/>
          <p:nvPr/>
        </p:nvSpPr>
        <p:spPr>
          <a:xfrm>
            <a:off x="104400" y="910800"/>
            <a:ext cx="4190760" cy="379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Multi-thermal atmospheres:</a:t>
            </a:r>
            <a:endParaRPr/>
          </a:p>
        </p:txBody>
      </p:sp>
      <p:sp>
        <p:nvSpPr>
          <p:cNvPr id="209" name="CustomShape 5"/>
          <p:cNvSpPr/>
          <p:nvPr/>
        </p:nvSpPr>
        <p:spPr>
          <a:xfrm>
            <a:off x="256680" y="1383480"/>
            <a:ext cx="6019560" cy="8686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i="1" lang="en-GB" sz="2000">
                <a:solidFill>
                  <a:srgbClr val="ffffcc"/>
                </a:solidFill>
                <a:latin typeface="Times New Roman"/>
              </a:rPr>
              <a:t>Cool luminous stars: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UV spectroscopy detects “warm” chromospheric gas. Radio &amp; IR detect “cold” dust-forming gas.  Do these outflowing populations </a:t>
            </a:r>
            <a:r>
              <a:rPr b="1" lang="en-GB" sz="2000">
                <a:solidFill>
                  <a:srgbClr val="ff964f"/>
                </a:solidFill>
                <a:latin typeface="Times New Roman"/>
              </a:rPr>
              <a:t>coexist?</a:t>
            </a:r>
            <a:endParaRPr/>
          </a:p>
        </p:txBody>
      </p:sp>
      <p:sp>
        <p:nvSpPr>
          <p:cNvPr id="210" name="CustomShape 6"/>
          <p:cNvSpPr/>
          <p:nvPr/>
        </p:nvSpPr>
        <p:spPr>
          <a:xfrm>
            <a:off x="104400" y="2438280"/>
            <a:ext cx="4190760" cy="379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Age-Rotation-Activity relations:</a:t>
            </a:r>
            <a:endParaRPr/>
          </a:p>
        </p:txBody>
      </p:sp>
      <p:sp>
        <p:nvSpPr>
          <p:cNvPr id="211" name="CustomShape 7"/>
          <p:cNvSpPr/>
          <p:nvPr/>
        </p:nvSpPr>
        <p:spPr>
          <a:xfrm>
            <a:off x="256680" y="2895480"/>
            <a:ext cx="5943240" cy="868680"/>
          </a:xfrm>
          <a:prstGeom prst="rect">
            <a:avLst/>
          </a:prstGeom>
        </p:spPr>
        <p:txBody>
          <a:bodyPr bIns="0" lIns="0" rIns="0" tIns="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Can combined radio &amp; X-ray data help answer questions about “super-saturation” or the “basal flux floor?”</a:t>
            </a:r>
            <a:endParaRPr/>
          </a:p>
        </p:txBody>
      </p:sp>
      <p:pic>
        <p:nvPicPr>
          <p:cNvPr descr="" id="212" name="Picture 17"/>
          <p:cNvPicPr/>
          <p:nvPr/>
        </p:nvPicPr>
        <p:blipFill>
          <a:blip r:embed="rId1">
            <a:lum bright="-7000" contrast="19000"/>
          </a:blip>
          <a:stretch>
            <a:fillRect/>
          </a:stretch>
        </p:blipFill>
        <p:spPr>
          <a:xfrm>
            <a:off x="6483600" y="914400"/>
            <a:ext cx="2431440" cy="2742840"/>
          </a:xfrm>
          <a:prstGeom prst="rect">
            <a:avLst/>
          </a:prstGeom>
        </p:spPr>
      </p:pic>
    </p:spTree>
  </p:cSld>
  <p:timing>
    <p:tnLst>
      <p:par>
        <p:cTn dur="indefinite" id="69" nodeType="tmRoot" restart="never">
          <p:childTnLst>
            <p:seq>
              <p:cTn dur="indefinite" id="70" nodeType="mainSeq">
                <p:childTnLst>
                  <p:par>
                    <p:cTn fill="hold" id="71">
                      <p:stCondLst>
                        <p:cond delay="indefinite"/>
                      </p:stCondLst>
                      <p:childTnLst>
                        <p:par>
                          <p:cTn fill="hold" id="72">
                            <p:stCondLst>
                              <p:cond delay="0"/>
                            </p:stCondLst>
                            <p:childTnLst>
                              <p:par>
                                <p:cTn fill="hold" id="73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Conclusions</a:t>
            </a:r>
            <a:endParaRPr/>
          </a:p>
        </p:txBody>
      </p:sp>
      <p:pic>
        <p:nvPicPr>
          <p:cNvPr descr="" id="214" name="Picture 10"/>
          <p:cNvPicPr/>
          <p:nvPr/>
        </p:nvPicPr>
        <p:blipFill>
          <a:blip r:embed="rId1">
            <a:lum bright="-10000"/>
          </a:blip>
          <a:stretch>
            <a:fillRect/>
          </a:stretch>
        </p:blipFill>
        <p:spPr>
          <a:xfrm>
            <a:off x="6638400" y="3429000"/>
            <a:ext cx="855000" cy="811800"/>
          </a:xfrm>
          <a:prstGeom prst="rect">
            <a:avLst/>
          </a:prstGeom>
        </p:spPr>
      </p:pic>
      <p:pic>
        <p:nvPicPr>
          <p:cNvPr descr="" id="215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402960" y="4993560"/>
            <a:ext cx="1432800" cy="1025640"/>
          </a:xfrm>
          <a:prstGeom prst="rect">
            <a:avLst/>
          </a:prstGeom>
        </p:spPr>
      </p:pic>
      <p:sp>
        <p:nvSpPr>
          <p:cNvPr id="216" name="CustomShape 2"/>
          <p:cNvSpPr/>
          <p:nvPr/>
        </p:nvSpPr>
        <p:spPr>
          <a:xfrm>
            <a:off x="7801920" y="3248280"/>
            <a:ext cx="1002960" cy="271800"/>
          </a:xfrm>
          <a:prstGeom prst="curvedDownArrow">
            <a:avLst>
              <a:gd fmla="val 0" name="adj1"/>
              <a:gd fmla="val 0" name="adj2"/>
              <a:gd fmla="val 0" name="adj3"/>
            </a:avLst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</p:sp>
      <p:sp>
        <p:nvSpPr>
          <p:cNvPr id="217" name="CustomShape 3"/>
          <p:cNvSpPr/>
          <p:nvPr/>
        </p:nvSpPr>
        <p:spPr>
          <a:xfrm>
            <a:off x="5617800" y="3793320"/>
            <a:ext cx="1002960" cy="271800"/>
          </a:xfrm>
          <a:prstGeom prst="curvedDownArrow">
            <a:avLst>
              <a:gd fmla="val 0" name="adj1"/>
              <a:gd fmla="val 0" name="adj2"/>
              <a:gd fmla="val 0" name="adj3"/>
            </a:avLst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</p:sp>
      <p:sp>
        <p:nvSpPr>
          <p:cNvPr id="218" name="CustomShape 4"/>
          <p:cNvSpPr/>
          <p:nvPr/>
        </p:nvSpPr>
        <p:spPr>
          <a:xfrm>
            <a:off x="6104520" y="5849640"/>
            <a:ext cx="952200" cy="286200"/>
          </a:xfrm>
          <a:prstGeom prst="curvedDownArrow">
            <a:avLst>
              <a:gd fmla="val 0" name="adj1"/>
              <a:gd fmla="val 0" name="adj2"/>
              <a:gd fmla="val 0" name="adj3"/>
            </a:avLst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</p:sp>
      <p:sp>
        <p:nvSpPr>
          <p:cNvPr id="219" name="CustomShape 5"/>
          <p:cNvSpPr/>
          <p:nvPr/>
        </p:nvSpPr>
        <p:spPr>
          <a:xfrm>
            <a:off x="8553600" y="5029200"/>
            <a:ext cx="952200" cy="286200"/>
          </a:xfrm>
          <a:prstGeom prst="curvedDownArrow">
            <a:avLst>
              <a:gd fmla="val 0" name="adj1"/>
              <a:gd fmla="val 0" name="adj2"/>
              <a:gd fmla="val 0" name="adj3"/>
            </a:avLst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</p:sp>
      <p:pic>
        <p:nvPicPr>
          <p:cNvPr descr="" id="220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7912080" y="3973320"/>
            <a:ext cx="1002960" cy="919440"/>
          </a:xfrm>
          <a:prstGeom prst="rect">
            <a:avLst/>
          </a:prstGeom>
        </p:spPr>
      </p:pic>
      <p:pic>
        <p:nvPicPr>
          <p:cNvPr descr="" id="221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8148960" y="4206240"/>
            <a:ext cx="531720" cy="512640"/>
          </a:xfrm>
          <a:prstGeom prst="rect">
            <a:avLst/>
          </a:prstGeom>
        </p:spPr>
      </p:pic>
      <p:pic>
        <p:nvPicPr>
          <p:cNvPr descr="" id="222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5303880" y="4085280"/>
            <a:ext cx="895320" cy="896760"/>
          </a:xfrm>
          <a:prstGeom prst="rect">
            <a:avLst/>
          </a:prstGeom>
        </p:spPr>
      </p:pic>
      <p:sp>
        <p:nvSpPr>
          <p:cNvPr id="223" name="CustomShape 6"/>
          <p:cNvSpPr/>
          <p:nvPr/>
        </p:nvSpPr>
        <p:spPr>
          <a:xfrm>
            <a:off x="177840" y="914400"/>
            <a:ext cx="4851000" cy="51786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Within an order of magnitude, theories aren’t doing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too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badly in predicting mass loss rates… but to get a decent estimate,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lots of information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about the star is needed  (e.g., luminosity, mass, age, rotation period, magnetic field, pulsational properties).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Simulations of </a:t>
            </a:r>
            <a:r>
              <a:rPr b="1" lang="en-GB" sz="2000">
                <a:solidFill>
                  <a:srgbClr val="ff964f"/>
                </a:solidFill>
                <a:latin typeface="Times New Roman"/>
              </a:rPr>
              <a:t>stellar interiors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are still the key to unlocking many puzzles, since the properties of rotation, pulsation, convection, dynamos, etc., are all determined  “down there.”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Understanding is greatly aided by ongoing collaboration between the solar physics, plasma physics, and astrophysics communities.</a:t>
            </a:r>
            <a:endParaRPr/>
          </a:p>
        </p:txBody>
      </p:sp>
      <p:pic>
        <p:nvPicPr>
          <p:cNvPr descr="" id="224" name="cranmer_haystackt_pfss.mpg"/>
          <p:cNvPicPr/>
          <p:nvPr/>
        </p:nvPicPr>
        <p:blipFill>
          <a:blip r:embed="rId6"/>
          <a:stretch>
            <a:fillRect/>
          </a:stretch>
        </p:blipFill>
        <p:spPr>
          <a:xfrm>
            <a:off x="5486400" y="762120"/>
            <a:ext cx="3403080" cy="2552400"/>
          </a:xfrm>
          <a:prstGeom prst="rect">
            <a:avLst/>
          </a:prstGeom>
        </p:spPr>
      </p:pic>
    </p:spTree>
  </p:cSld>
  <p:timing>
    <p:tnLst>
      <p:par>
        <p:cTn dur="indefinite" id="75" nodeType="tmRoot" restart="never">
          <p:childTnLst>
            <p:seq>
              <p:cTn dur="indefinite" id="76" nodeType="mainSeq">
                <p:childTnLst>
                  <p:par>
                    <p:cTn fill="hold" id="77">
                      <p:stCondLst>
                        <p:cond delay="indefinite"/>
                      </p:stCondLst>
                      <p:childTnLst>
                        <p:par>
                          <p:cTn fill="hold" id="78">
                            <p:stCondLst>
                              <p:cond delay="0"/>
                            </p:stCondLst>
                            <p:childTnLst>
                              <p:par>
                                <p:cTn fill="hold" id="79" nodeType="afterEffect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fill="hold" id="80" nodeType="interactiveSeq" restart="whenNotActive">
                <p:childTnLst>
                  <p:par>
                    <p:cTn fill="hold" id="81">
                      <p:stCondLst/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id="83" nodeType="clickEffect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14480" y="9777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Extra slides . . .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876920" y="810000"/>
            <a:ext cx="4266720" cy="5437800"/>
          </a:xfrm>
          <a:prstGeom prst="rect">
            <a:avLst/>
          </a:prstGeom>
          <a:solidFill>
            <a:srgbClr val="d9d9d9"/>
          </a:solidFill>
        </p:spPr>
      </p:sp>
      <p:sp>
        <p:nvSpPr>
          <p:cNvPr id="227" name="TextShape 2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Young cool stars:  classical T Tauri</a:t>
            </a:r>
            <a:endParaRPr/>
          </a:p>
        </p:txBody>
      </p:sp>
      <p:pic>
        <p:nvPicPr>
          <p:cNvPr descr="" id="228" name="Picture 7"/>
          <p:cNvPicPr/>
          <p:nvPr/>
        </p:nvPicPr>
        <p:blipFill>
          <a:blip r:embed="rId1">
            <a:lum bright="-18000"/>
          </a:blip>
          <a:stretch>
            <a:fillRect/>
          </a:stretch>
        </p:blipFill>
        <p:spPr>
          <a:xfrm>
            <a:off x="4889520" y="835200"/>
            <a:ext cx="4177800" cy="5405040"/>
          </a:xfrm>
          <a:prstGeom prst="rect">
            <a:avLst/>
          </a:prstGeom>
        </p:spPr>
      </p:pic>
      <p:pic>
        <p:nvPicPr>
          <p:cNvPr descr="" id="22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971800"/>
            <a:ext cx="3304800" cy="2991960"/>
          </a:xfrm>
          <a:prstGeom prst="rect">
            <a:avLst/>
          </a:prstGeom>
        </p:spPr>
      </p:pic>
      <p:sp>
        <p:nvSpPr>
          <p:cNvPr id="230" name="CustomShape 3"/>
          <p:cNvSpPr/>
          <p:nvPr/>
        </p:nvSpPr>
        <p:spPr>
          <a:xfrm>
            <a:off x="1447920" y="5943600"/>
            <a:ext cx="2057040" cy="272880"/>
          </a:xfrm>
          <a:prstGeom prst="rect">
            <a:avLst/>
          </a:prstGeom>
        </p:spPr>
        <p:txBody>
          <a:bodyPr bIns="45000" lIns="0" rIns="0" tIns="45000"/>
          <a:p>
            <a:r>
              <a:rPr lang="en-GB" sz="1200">
                <a:solidFill>
                  <a:srgbClr val="ffffcc"/>
                </a:solidFill>
                <a:latin typeface="Times New Roman"/>
              </a:rPr>
              <a:t>(Matt &amp; Pudritz 2005, 2008)</a:t>
            </a:r>
            <a:endParaRPr/>
          </a:p>
        </p:txBody>
      </p:sp>
      <p:sp>
        <p:nvSpPr>
          <p:cNvPr id="231" name="CustomShape 4"/>
          <p:cNvSpPr/>
          <p:nvPr/>
        </p:nvSpPr>
        <p:spPr>
          <a:xfrm>
            <a:off x="0" y="838080"/>
            <a:ext cx="4863600" cy="2219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 Tauri stars exhibit disks, magnetospheric accretion streams, X-ray coronae, and various kinds of polar outflow.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Cranmer (2008, 2009) modeled coronal heating &amp; mass loss via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turbulence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excited on the surface by accretion impacts.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Cool-star rotation </a:t>
            </a:r>
            <a:r>
              <a:rPr b="1" i="1" lang="en-GB" sz="3600">
                <a:solidFill>
                  <a:srgbClr val="ffffcc"/>
                </a:solidFill>
                <a:latin typeface="Times New Roman"/>
              </a:rPr>
              <a:t>→</a:t>
            </a:r>
            <a:r>
              <a:rPr b="1" i="1" lang="en-GB" sz="3200">
                <a:solidFill>
                  <a:srgbClr val="ffffcc"/>
                </a:solidFill>
                <a:latin typeface="Times New Roman"/>
              </a:rPr>
              <a:t> mass loss?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49320" y="831960"/>
            <a:ext cx="4992480" cy="2660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There is a well-known “rotation-age-activity” relationship that shows how coronal heating weakens as young (solar-type) stars age and spin down   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(Noyes et al. 1984).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X-ray fluxes also scale with mean magnetic fields of dwarf stars  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(Saar 2001).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For solar-type stars, mass loss rates scale with coronal heating &amp; field strength.</a:t>
            </a:r>
            <a:endParaRPr/>
          </a:p>
        </p:txBody>
      </p:sp>
      <p:pic>
        <p:nvPicPr>
          <p:cNvPr descr="" id="234" name="Picture 11"/>
          <p:cNvPicPr/>
          <p:nvPr/>
        </p:nvPicPr>
        <p:blipFill>
          <a:blip r:embed="rId1">
            <a:lum bright="-6000" contrast="6000"/>
          </a:blip>
          <a:stretch>
            <a:fillRect/>
          </a:stretch>
        </p:blipFill>
        <p:spPr>
          <a:xfrm>
            <a:off x="5105520" y="838080"/>
            <a:ext cx="3809520" cy="3504960"/>
          </a:xfrm>
          <a:prstGeom prst="rect">
            <a:avLst/>
          </a:prstGeom>
        </p:spPr>
      </p:pic>
      <p:sp>
        <p:nvSpPr>
          <p:cNvPr id="235" name="CustomShape 3"/>
          <p:cNvSpPr/>
          <p:nvPr/>
        </p:nvSpPr>
        <p:spPr>
          <a:xfrm>
            <a:off x="7238880" y="3465000"/>
            <a:ext cx="1676160" cy="3034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400">
                <a:solidFill>
                  <a:srgbClr val="cc0000"/>
                </a:solidFill>
              </a:rPr>
              <a:t>(Mamajek 2009)</a:t>
            </a:r>
            <a:endParaRPr/>
          </a:p>
        </p:txBody>
      </p:sp>
      <p:sp>
        <p:nvSpPr>
          <p:cNvPr id="236" name="CustomShape 4"/>
          <p:cNvSpPr/>
          <p:nvPr/>
        </p:nvSpPr>
        <p:spPr>
          <a:xfrm>
            <a:off x="476280" y="4024440"/>
            <a:ext cx="4341600" cy="2214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05000"/>
              <a:buFont typeface="Wingdings"/>
              <a:buChar char="Ø"/>
            </a:pPr>
            <a:r>
              <a:rPr b="1" lang="en-GB" sz="2000">
                <a:solidFill>
                  <a:srgbClr val="ffffcc"/>
                </a:solidFill>
              </a:rPr>
              <a:t>Convection</a:t>
            </a:r>
            <a:r>
              <a:rPr lang="en-GB" sz="2000">
                <a:solidFill>
                  <a:srgbClr val="ffffcc"/>
                </a:solidFill>
              </a:rPr>
              <a:t> may get more vigorous </a:t>
            </a:r>
            <a:r>
              <a:rPr lang="en-GB">
                <a:solidFill>
                  <a:srgbClr val="ffffcc"/>
                </a:solidFill>
              </a:rPr>
              <a:t>(Brown et al. 2008, 2010)</a:t>
            </a:r>
            <a:r>
              <a:rPr lang="en-GB" sz="2000">
                <a:solidFill>
                  <a:srgbClr val="ffffcc"/>
                </a:solidFill>
              </a:rPr>
              <a:t> ?</a:t>
            </a:r>
            <a:endParaRPr/>
          </a:p>
          <a:p>
            <a:pPr>
              <a:lnSpc>
                <a:spcPct val="95000"/>
              </a:lnSpc>
              <a:buSzPct val="105000"/>
              <a:buFont typeface="Wingdings"/>
              <a:buChar char="Ø"/>
            </a:pPr>
            <a:r>
              <a:rPr lang="en-GB" sz="2000">
                <a:solidFill>
                  <a:srgbClr val="ffffcc"/>
                </a:solidFill>
              </a:rPr>
              <a:t>Lower effective gravity allows more magnetic flux to emerge, thus giving a higher </a:t>
            </a:r>
            <a:r>
              <a:rPr b="1" lang="en-GB" sz="2000">
                <a:solidFill>
                  <a:srgbClr val="ffffcc"/>
                </a:solidFill>
              </a:rPr>
              <a:t>filling factor</a:t>
            </a:r>
            <a:r>
              <a:rPr lang="en-GB" sz="2000">
                <a:solidFill>
                  <a:srgbClr val="ffffcc"/>
                </a:solidFill>
              </a:rPr>
              <a:t> of flux tubes on the surface </a:t>
            </a:r>
            <a:r>
              <a:rPr lang="en-GB">
                <a:solidFill>
                  <a:srgbClr val="ffffcc"/>
                </a:solidFill>
              </a:rPr>
              <a:t> (Holzwarth 2007)?</a:t>
            </a:r>
            <a:endParaRPr/>
          </a:p>
        </p:txBody>
      </p:sp>
      <p:pic>
        <p:nvPicPr>
          <p:cNvPr descr="" id="237" name="Picture 26"/>
          <p:cNvPicPr/>
          <p:nvPr/>
        </p:nvPicPr>
        <p:blipFill>
          <a:blip r:embed="rId2"/>
          <a:stretch>
            <a:fillRect/>
          </a:stretch>
        </p:blipFill>
        <p:spPr>
          <a:xfrm>
            <a:off x="5678280" y="4571640"/>
            <a:ext cx="2627280" cy="1454760"/>
          </a:xfrm>
          <a:prstGeom prst="rect">
            <a:avLst/>
          </a:prstGeom>
        </p:spPr>
      </p:pic>
      <p:cxnSp>
        <p:nvCxnSpPr>
          <p:cNvPr id="238" name="Line 5"/>
          <p:cNvCxnSpPr/>
          <p:nvPr/>
        </p:nvCxnSpPr>
        <p:spPr>
          <a:xfrm>
            <a:off x="3550320" y="4490640"/>
            <a:ext cx="2012760" cy="309600"/>
          </a:xfrm>
          <a:prstGeom prst="straightConnector1">
            <a:avLst/>
          </a:prstGeom>
          <a:ln w="22320">
            <a:solidFill>
              <a:srgbClr val="ffffff"/>
            </a:solidFill>
            <a:round/>
            <a:tailEnd len="med" type="triangle" w="med"/>
          </a:ln>
        </p:spPr>
      </p:cxnSp>
      <p:sp>
        <p:nvSpPr>
          <p:cNvPr id="239" name="CustomShape 6"/>
          <p:cNvSpPr/>
          <p:nvPr/>
        </p:nvSpPr>
        <p:spPr>
          <a:xfrm>
            <a:off x="49320" y="3546360"/>
            <a:ext cx="4993560" cy="669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What’s the cause?  With more rapid rotation,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Cool-star dimensional analysis . . .</a:t>
            </a:r>
            <a:endParaRPr/>
          </a:p>
        </p:txBody>
      </p:sp>
      <p:sp>
        <p:nvSpPr>
          <p:cNvPr id="241" name="CustomShape 2"/>
          <p:cNvSpPr/>
          <p:nvPr/>
        </p:nvSpPr>
        <p:spPr>
          <a:xfrm>
            <a:off x="128520" y="1030320"/>
            <a:ext cx="8753040" cy="364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Stellar wind power:</a:t>
            </a:r>
            <a:endParaRPr/>
          </a:p>
        </p:txBody>
      </p:sp>
      <p:sp>
        <p:nvSpPr>
          <p:cNvPr id="242" name="CustomShape 3"/>
          <p:cNvSpPr/>
          <p:nvPr/>
        </p:nvSpPr>
        <p:spPr>
          <a:xfrm>
            <a:off x="128520" y="1905120"/>
            <a:ext cx="8753040" cy="364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Reimers (1975, 1977) proposed a semi-empirical scaling:</a:t>
            </a:r>
            <a:endParaRPr/>
          </a:p>
        </p:txBody>
      </p:sp>
      <p:sp>
        <p:nvSpPr>
          <p:cNvPr id="243" name="CustomShape 4"/>
          <p:cNvSpPr/>
          <p:nvPr/>
        </p:nvSpPr>
        <p:spPr>
          <a:xfrm>
            <a:off x="128520" y="3110040"/>
            <a:ext cx="8753040" cy="639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Schröder &amp; Cuntz (2005) investigated an explanation via </a:t>
            </a:r>
            <a:r>
              <a:rPr b="1" lang="en-GB" sz="2000">
                <a:solidFill>
                  <a:srgbClr val="ffffcc"/>
                </a:solidFill>
              </a:rPr>
              <a:t>convective turbulence</a:t>
            </a:r>
            <a:r>
              <a:rPr lang="en-GB" sz="2000">
                <a:solidFill>
                  <a:srgbClr val="ffffcc"/>
                </a:solidFill>
              </a:rPr>
              <a:t> generating atmospheric waves . . .</a:t>
            </a:r>
            <a:endParaRPr/>
          </a:p>
        </p:txBody>
      </p:sp>
      <p:sp>
        <p:nvSpPr>
          <p:cNvPr id="244" name="CustomShape 5"/>
          <p:cNvSpPr/>
          <p:nvPr/>
        </p:nvSpPr>
        <p:spPr>
          <a:xfrm>
            <a:off x="128520" y="5181480"/>
            <a:ext cx="8786520" cy="1339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Use caution with “p” exponent:  once </a:t>
            </a:r>
            <a:r>
              <a:rPr b="1" lang="en-GB" sz="2000">
                <a:solidFill>
                  <a:srgbClr val="ffffcc"/>
                </a:solidFill>
              </a:rPr>
              <a:t>Teff  &gt; 7000 K</a:t>
            </a:r>
            <a:r>
              <a:rPr lang="en-GB" sz="2000">
                <a:solidFill>
                  <a:srgbClr val="ffffcc"/>
                </a:solidFill>
              </a:rPr>
              <a:t>, it flattens out  (p → 0).</a:t>
            </a:r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For </a:t>
            </a:r>
            <a:r>
              <a:rPr b="1" lang="en-GB" sz="2000">
                <a:solidFill>
                  <a:srgbClr val="ffffcc"/>
                </a:solidFill>
              </a:rPr>
              <a:t>Teff  &gt; 9000 K</a:t>
            </a:r>
            <a:r>
              <a:rPr lang="en-GB" sz="2000">
                <a:solidFill>
                  <a:srgbClr val="ffffcc"/>
                </a:solidFill>
              </a:rPr>
              <a:t>,  Fmech plummets because convection zone disappears!</a:t>
            </a:r>
            <a:endParaRPr/>
          </a:p>
        </p:txBody>
      </p:sp>
      <p:pic>
        <p:nvPicPr>
          <p:cNvPr descr="" id="245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3795840"/>
            <a:ext cx="6862320" cy="1244160"/>
          </a:xfrm>
          <a:prstGeom prst="rect">
            <a:avLst/>
          </a:prstGeom>
        </p:spPr>
      </p:pic>
      <p:pic>
        <p:nvPicPr>
          <p:cNvPr descr="" id="246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666880" y="853920"/>
            <a:ext cx="6248160" cy="898200"/>
          </a:xfrm>
          <a:prstGeom prst="rect">
            <a:avLst/>
          </a:prstGeom>
        </p:spPr>
      </p:pic>
      <p:pic>
        <p:nvPicPr>
          <p:cNvPr descr="" id="247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144440" y="2347920"/>
            <a:ext cx="6703560" cy="601200"/>
          </a:xfrm>
          <a:prstGeom prst="rect">
            <a:avLst/>
          </a:prstGeom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4480" y="651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95000"/>
              </a:lnSpc>
            </a:pPr>
            <a:r>
              <a:rPr b="1" i="1" lang="en-GB" sz="3200">
                <a:solidFill>
                  <a:srgbClr val="ffffcc"/>
                </a:solidFill>
                <a:latin typeface="Times New Roman"/>
              </a:rPr>
              <a:t>The solar wind:  very brief history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52560" y="762120"/>
            <a:ext cx="8780040" cy="7002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Mariner 2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(1962): first direct confirmation of continuous supersonic solar wind, validating Parker’s (1958) model of a gas-pressure driven wind.</a:t>
            </a:r>
            <a:endParaRPr/>
          </a:p>
        </p:txBody>
      </p:sp>
      <p:sp>
        <p:nvSpPr>
          <p:cNvPr id="250" name="CustomShape 3"/>
          <p:cNvSpPr/>
          <p:nvPr/>
        </p:nvSpPr>
        <p:spPr>
          <a:xfrm>
            <a:off x="52560" y="1511280"/>
            <a:ext cx="6854400" cy="11538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Helios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probed in to 0.3 AU,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Voyager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continues past 100+ AU.</a:t>
            </a:r>
            <a:endParaRPr/>
          </a:p>
          <a:p>
            <a:pPr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Ulysses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(1990s) left the ecliptic; provided 3D view of the wind’s connection to the Sun’s magnetic geometry.</a:t>
            </a:r>
            <a:endParaRPr/>
          </a:p>
        </p:txBody>
      </p:sp>
      <p:pic>
        <p:nvPicPr>
          <p:cNvPr descr="" id="251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238880" y="2057400"/>
            <a:ext cx="1730160" cy="3919320"/>
          </a:xfrm>
          <a:prstGeom prst="rect">
            <a:avLst/>
          </a:prstGeom>
        </p:spPr>
      </p:pic>
      <p:pic>
        <p:nvPicPr>
          <p:cNvPr descr="" id="252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3624120"/>
            <a:ext cx="3266640" cy="2352240"/>
          </a:xfrm>
          <a:prstGeom prst="rect">
            <a:avLst/>
          </a:prstGeom>
        </p:spPr>
      </p:pic>
      <p:pic>
        <p:nvPicPr>
          <p:cNvPr descr="" id="253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3627360"/>
            <a:ext cx="3190680" cy="2349000"/>
          </a:xfrm>
          <a:prstGeom prst="rect">
            <a:avLst/>
          </a:prstGeom>
        </p:spPr>
      </p:pic>
      <p:sp>
        <p:nvSpPr>
          <p:cNvPr id="254" name="Line 4"/>
          <p:cNvSpPr/>
          <p:nvPr/>
        </p:nvSpPr>
        <p:spPr>
          <a:xfrm>
            <a:off x="5715000" y="2514960"/>
            <a:ext cx="1409400" cy="0"/>
          </a:xfrm>
          <a:prstGeom prst="line">
            <a:avLst/>
          </a:prstGeom>
          <a:ln w="22320">
            <a:solidFill>
              <a:srgbClr val="ffffff"/>
            </a:solidFill>
            <a:round/>
            <a:tailEnd len="med" type="triangle" w="med"/>
          </a:ln>
        </p:spPr>
      </p:sp>
      <p:sp>
        <p:nvSpPr>
          <p:cNvPr id="255" name="CustomShape 5"/>
          <p:cNvSpPr/>
          <p:nvPr/>
        </p:nvSpPr>
        <p:spPr>
          <a:xfrm>
            <a:off x="52560" y="2870280"/>
            <a:ext cx="6781320" cy="669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SOHO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gave us new views of “source regions” of solar wind and the physical processes that accelerate it . . .</a:t>
            </a:r>
            <a:endParaRPr/>
          </a:p>
        </p:txBody>
      </p:sp>
      <p:sp>
        <p:nvSpPr>
          <p:cNvPr id="256" name="CustomShape 6"/>
          <p:cNvSpPr/>
          <p:nvPr/>
        </p:nvSpPr>
        <p:spPr>
          <a:xfrm>
            <a:off x="176040" y="4424400"/>
            <a:ext cx="3281040" cy="90000"/>
          </a:xfrm>
          <a:prstGeom prst="rect">
            <a:avLst/>
          </a:prstGeom>
        </p:spPr>
      </p:sp>
      <p:sp>
        <p:nvSpPr>
          <p:cNvPr id="257" name="CustomShape 7"/>
          <p:cNvSpPr/>
          <p:nvPr/>
        </p:nvSpPr>
        <p:spPr>
          <a:xfrm>
            <a:off x="181080" y="5238720"/>
            <a:ext cx="3266640" cy="99720"/>
          </a:xfrm>
          <a:prstGeom prst="rect">
            <a:avLst/>
          </a:prstGeom>
        </p:spPr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Traditional diagnostics of mass loss</a:t>
            </a:r>
            <a:endParaRPr/>
          </a:p>
        </p:txBody>
      </p:sp>
      <p:pic>
        <p:nvPicPr>
          <p:cNvPr descr="" id="4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0" y="838080"/>
            <a:ext cx="2514240" cy="2476080"/>
          </a:xfrm>
          <a:prstGeom prst="rect">
            <a:avLst/>
          </a:prstGeom>
        </p:spPr>
      </p:pic>
      <p:sp>
        <p:nvSpPr>
          <p:cNvPr id="46" name="CustomShape 2"/>
          <p:cNvSpPr/>
          <p:nvPr/>
        </p:nvSpPr>
        <p:spPr>
          <a:xfrm>
            <a:off x="4572000" y="2895480"/>
            <a:ext cx="1798200" cy="33372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600">
                <a:solidFill>
                  <a:srgbClr val="ffffcc"/>
                </a:solidFill>
                <a:latin typeface="Times New Roman"/>
              </a:rPr>
              <a:t>(Bernat 1976)</a:t>
            </a:r>
            <a:endParaRPr/>
          </a:p>
        </p:txBody>
      </p:sp>
      <p:sp>
        <p:nvSpPr>
          <p:cNvPr id="47" name="CustomShape 3"/>
          <p:cNvSpPr/>
          <p:nvPr/>
        </p:nvSpPr>
        <p:spPr>
          <a:xfrm>
            <a:off x="101880" y="990720"/>
            <a:ext cx="6162480" cy="1485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Optical/UV spectroscopy: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either blueshifted absorption or full “P Cygni” profiles.</a:t>
            </a:r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IR continuum: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circumstellar dust causes SED excess.</a:t>
            </a:r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Molecular lines (mm, sub-mm):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CO, OH masers.</a:t>
            </a:r>
            <a:endParaRPr/>
          </a:p>
        </p:txBody>
      </p:sp>
      <p:sp>
        <p:nvSpPr>
          <p:cNvPr id="48" name="CustomShape 4"/>
          <p:cNvSpPr/>
          <p:nvPr/>
        </p:nvSpPr>
        <p:spPr>
          <a:xfrm>
            <a:off x="3429000" y="5486400"/>
            <a:ext cx="1599840" cy="57708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600">
                <a:solidFill>
                  <a:srgbClr val="ffffcc"/>
                </a:solidFill>
                <a:latin typeface="Times New Roman"/>
              </a:rPr>
              <a:t>(van den Oord &amp; Doyle 1997)</a:t>
            </a:r>
            <a:endParaRPr/>
          </a:p>
        </p:txBody>
      </p:sp>
      <p:pic>
        <p:nvPicPr>
          <p:cNvPr descr="" id="49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5029200" y="3429000"/>
            <a:ext cx="3957120" cy="2660400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5486400" y="4724280"/>
            <a:ext cx="91404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000000"/>
                </a:solidFill>
                <a:latin typeface="Arial"/>
              </a:rPr>
              <a:t>wind</a:t>
            </a:r>
            <a:endParaRPr/>
          </a:p>
        </p:txBody>
      </p:sp>
      <p:sp>
        <p:nvSpPr>
          <p:cNvPr id="51" name="CustomShape 6"/>
          <p:cNvSpPr/>
          <p:nvPr/>
        </p:nvSpPr>
        <p:spPr>
          <a:xfrm>
            <a:off x="6629400" y="5181480"/>
            <a:ext cx="914040" cy="3337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 sz="1600">
                <a:solidFill>
                  <a:srgbClr val="000000"/>
                </a:solidFill>
                <a:latin typeface="Arial"/>
              </a:rPr>
              <a:t>star</a:t>
            </a:r>
            <a:endParaRPr/>
          </a:p>
        </p:txBody>
      </p:sp>
      <p:sp>
        <p:nvSpPr>
          <p:cNvPr id="52" name="CustomShape 7"/>
          <p:cNvSpPr/>
          <p:nvPr/>
        </p:nvSpPr>
        <p:spPr>
          <a:xfrm>
            <a:off x="92160" y="2743200"/>
            <a:ext cx="4723920" cy="3024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50c1fa"/>
                </a:solidFill>
                <a:latin typeface="Times New Roman"/>
              </a:rPr>
              <a:t>Radio: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free-free emission from (partially ionized?) components of the wind.</a:t>
            </a:r>
            <a:endParaRPr/>
          </a:p>
          <a:p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Continuum methods need </a:t>
            </a:r>
            <a:r>
              <a:rPr b="1" i="1" lang="en-GB" sz="2000">
                <a:solidFill>
                  <a:srgbClr val="ffffcc"/>
                </a:solidFill>
                <a:latin typeface="Times New Roman"/>
              </a:rPr>
              <a:t>V</a:t>
            </a:r>
            <a:r>
              <a:rPr b="1" lang="en-GB" sz="2400">
                <a:solidFill>
                  <a:srgbClr val="ffffcc"/>
                </a:solidFill>
                <a:latin typeface="Times New Roman"/>
              </a:rPr>
              <a:t>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from another diagnostic to get mass loss rate.</a:t>
            </a:r>
            <a:endParaRPr/>
          </a:p>
          <a:p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     </a:t>
            </a:r>
            <a:endParaRPr/>
          </a:p>
          <a:p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Clumping?</a:t>
            </a:r>
            <a:endParaRPr/>
          </a:p>
        </p:txBody>
      </p:sp>
      <p:sp>
        <p:nvSpPr>
          <p:cNvPr id="53" name="Line 8"/>
          <p:cNvSpPr/>
          <p:nvPr/>
        </p:nvSpPr>
        <p:spPr>
          <a:xfrm>
            <a:off x="4038480" y="3276360"/>
            <a:ext cx="1676520" cy="685800"/>
          </a:xfrm>
          <a:prstGeom prst="line">
            <a:avLst/>
          </a:prstGeom>
          <a:ln w="22320">
            <a:solidFill>
              <a:srgbClr val="0f7ef9"/>
            </a:solidFill>
            <a:round/>
            <a:tailEnd len="med" type="triangle" w="med"/>
          </a:ln>
        </p:spPr>
      </p:sp>
      <p:sp>
        <p:nvSpPr>
          <p:cNvPr id="54" name="Line 9"/>
          <p:cNvSpPr/>
          <p:nvPr/>
        </p:nvSpPr>
        <p:spPr>
          <a:xfrm>
            <a:off x="3200400" y="1447560"/>
            <a:ext cx="3124080" cy="0"/>
          </a:xfrm>
          <a:prstGeom prst="line">
            <a:avLst/>
          </a:prstGeom>
          <a:ln w="22320">
            <a:solidFill>
              <a:srgbClr val="0f7ef9"/>
            </a:solidFill>
            <a:round/>
            <a:tailEnd len="med" type="triangle" w="med"/>
          </a:ln>
        </p:spPr>
      </p:sp>
      <p:pic>
        <p:nvPicPr>
          <p:cNvPr descr="" id="55" name="Picture 22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4648320"/>
            <a:ext cx="3209400" cy="563040"/>
          </a:xfrm>
          <a:prstGeom prst="rect">
            <a:avLst/>
          </a:prstGeom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876920" y="2057400"/>
            <a:ext cx="4266720" cy="4190760"/>
          </a:xfrm>
          <a:prstGeom prst="rect">
            <a:avLst/>
          </a:prstGeom>
          <a:solidFill>
            <a:srgbClr val="eac764"/>
          </a:solidFill>
        </p:spPr>
      </p:sp>
      <p:sp>
        <p:nvSpPr>
          <p:cNvPr id="259" name="CustomShape 2"/>
          <p:cNvSpPr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anchor="ctr"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The coronal heating problem</a:t>
            </a:r>
            <a:endParaRPr/>
          </a:p>
        </p:txBody>
      </p:sp>
      <p:sp>
        <p:nvSpPr>
          <p:cNvPr id="260" name="CustomShape 3"/>
          <p:cNvSpPr/>
          <p:nvPr/>
        </p:nvSpPr>
        <p:spPr>
          <a:xfrm>
            <a:off x="33480" y="824040"/>
            <a:ext cx="8753040" cy="7002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We still don’t understand the physical processes responsible for heating up the coronal plasma.     A lot (not all!) of the heating occurs in a narrow “shell.”</a:t>
            </a:r>
            <a:endParaRPr/>
          </a:p>
        </p:txBody>
      </p:sp>
      <p:pic>
        <p:nvPicPr>
          <p:cNvPr descr="" id="261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93680" y="1598760"/>
            <a:ext cx="6327360" cy="1164960"/>
          </a:xfrm>
          <a:prstGeom prst="rect">
            <a:avLst/>
          </a:prstGeom>
        </p:spPr>
      </p:pic>
      <p:pic>
        <p:nvPicPr>
          <p:cNvPr descr="" id="262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38760" y="2162160"/>
            <a:ext cx="4239720" cy="4022280"/>
          </a:xfrm>
          <a:prstGeom prst="rect">
            <a:avLst/>
          </a:prstGeom>
        </p:spPr>
      </p:pic>
      <p:sp>
        <p:nvSpPr>
          <p:cNvPr id="263" name="CustomShape 4"/>
          <p:cNvSpPr/>
          <p:nvPr/>
        </p:nvSpPr>
        <p:spPr>
          <a:xfrm>
            <a:off x="33480" y="2984400"/>
            <a:ext cx="5181120" cy="39528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Most suggested ideas involve 3 general steps:</a:t>
            </a:r>
            <a:endParaRPr/>
          </a:p>
        </p:txBody>
      </p:sp>
      <p:sp>
        <p:nvSpPr>
          <p:cNvPr id="264" name="CustomShape 5"/>
          <p:cNvSpPr/>
          <p:nvPr/>
        </p:nvSpPr>
        <p:spPr>
          <a:xfrm>
            <a:off x="152280" y="3441600"/>
            <a:ext cx="4723920" cy="2193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1.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	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Churning convective motions that tangle up magnetic fields on the surface.</a:t>
            </a:r>
            <a:endParaRPr/>
          </a:p>
          <a:p>
            <a:pPr>
              <a:lnSpc>
                <a:spcPct val="90000"/>
              </a:lnSpc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2.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	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Energy is “stored” (above the photosphere) in the magnetic field.</a:t>
            </a:r>
            <a:endParaRPr/>
          </a:p>
          <a:p>
            <a:pPr>
              <a:lnSpc>
                <a:spcPct val="90000"/>
              </a:lnSpc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3.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	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Energy is released as heat, either via particle-particle or wave-particle “collisions.”</a:t>
            </a:r>
            <a:endParaRPr/>
          </a:p>
        </p:txBody>
      </p:sp>
      <p:sp>
        <p:nvSpPr>
          <p:cNvPr id="265" name="CustomShape 6"/>
          <p:cNvSpPr/>
          <p:nvPr/>
        </p:nvSpPr>
        <p:spPr>
          <a:xfrm>
            <a:off x="152280" y="5791320"/>
            <a:ext cx="4495320" cy="395280"/>
          </a:xfrm>
          <a:prstGeom prst="rect">
            <a:avLst/>
          </a:prstGeom>
          <a:solidFill>
            <a:srgbClr val="eac764"/>
          </a:solidFill>
        </p:spPr>
        <p:txBody>
          <a:bodyPr bIns="45000" lIns="90000" rIns="90000" tIns="45000"/>
          <a:p>
            <a:r>
              <a:rPr lang="en-GB" sz="2000">
                <a:solidFill>
                  <a:srgbClr val="000000"/>
                </a:solidFill>
                <a:latin typeface="Times New Roman"/>
              </a:rPr>
              <a:t>Heating                Solar wind acceleration</a:t>
            </a:r>
            <a:endParaRPr/>
          </a:p>
        </p:txBody>
      </p:sp>
      <p:sp>
        <p:nvSpPr>
          <p:cNvPr id="266" name="CustomShape 7"/>
          <p:cNvSpPr/>
          <p:nvPr/>
        </p:nvSpPr>
        <p:spPr>
          <a:xfrm>
            <a:off x="1230480" y="5907600"/>
            <a:ext cx="711000" cy="151920"/>
          </a:xfrm>
          <a:prstGeom prst="rightArrow">
            <a:avLst>
              <a:gd fmla="val 0" name="adj1"/>
              <a:gd fmla="val 0" name="adj2"/>
            </a:avLst>
          </a:prstGeom>
          <a:solidFill>
            <a:srgbClr val="0000ff"/>
          </a:solidFill>
        </p:spPr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14480" y="651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95000"/>
              </a:lnSpc>
            </a:pPr>
            <a:r>
              <a:rPr b="1" i="1" lang="en-GB" sz="3200">
                <a:solidFill>
                  <a:srgbClr val="ffffcc"/>
                </a:solidFill>
                <a:latin typeface="Times New Roman"/>
              </a:rPr>
              <a:t>Energy conservation in outer stellar atmospheres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0" y="2057400"/>
            <a:ext cx="3123720" cy="130212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>
                <a:solidFill>
                  <a:srgbClr val="ffffcc"/>
                </a:solidFill>
                <a:latin typeface="Times New Roman"/>
              </a:rPr>
              <a:t>Photosphere</a:t>
            </a:r>
            <a:endParaRPr/>
          </a:p>
          <a:p>
            <a:pPr algn="r"/>
            <a:r>
              <a:rPr lang="en-GB">
                <a:solidFill>
                  <a:srgbClr val="ffffcc"/>
                </a:solidFill>
                <a:latin typeface="Times New Roman"/>
              </a:rPr>
              <a:t>Chromosphere</a:t>
            </a:r>
            <a:endParaRPr/>
          </a:p>
          <a:p>
            <a:pPr algn="r"/>
            <a:r>
              <a:rPr lang="en-GB">
                <a:solidFill>
                  <a:srgbClr val="ffffcc"/>
                </a:solidFill>
                <a:latin typeface="Times New Roman"/>
              </a:rPr>
              <a:t>Transition region &amp; low corona</a:t>
            </a:r>
            <a:endParaRPr/>
          </a:p>
          <a:p>
            <a:pPr algn="r"/>
            <a:r>
              <a:rPr lang="en-GB">
                <a:solidFill>
                  <a:srgbClr val="ffffcc"/>
                </a:solidFill>
                <a:latin typeface="Times New Roman"/>
              </a:rPr>
              <a:t>Supersonic wind (</a:t>
            </a:r>
            <a:r>
              <a:rPr i="1" lang="en-GB">
                <a:solidFill>
                  <a:srgbClr val="ffffcc"/>
                </a:solidFill>
                <a:latin typeface="Times New Roman"/>
              </a:rPr>
              <a:t>r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 </a:t>
            </a:r>
            <a:r>
              <a:rPr b="1" lang="en-GB">
                <a:solidFill>
                  <a:srgbClr val="ffffcc"/>
                </a:solidFill>
                <a:latin typeface="Times New Roman"/>
              </a:rPr>
              <a:t>&gt;&gt;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 </a:t>
            </a:r>
            <a:r>
              <a:rPr i="1" lang="en-GB">
                <a:solidFill>
                  <a:srgbClr val="ffffcc"/>
                </a:solidFill>
                <a:latin typeface="Times New Roman"/>
              </a:rPr>
              <a:t>R</a:t>
            </a:r>
            <a:r>
              <a:rPr b="1" lang="en-GB">
                <a:solidFill>
                  <a:srgbClr val="ffffcc"/>
                </a:solidFill>
                <a:latin typeface="Times New Roman"/>
              </a:rPr>
              <a:t>*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)</a:t>
            </a:r>
            <a:endParaRPr/>
          </a:p>
        </p:txBody>
      </p:sp>
      <p:pic>
        <p:nvPicPr>
          <p:cNvPr descr="" id="269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947880"/>
            <a:ext cx="8534160" cy="1109160"/>
          </a:xfrm>
          <a:prstGeom prst="rect">
            <a:avLst/>
          </a:prstGeom>
        </p:spPr>
      </p:pic>
      <p:sp>
        <p:nvSpPr>
          <p:cNvPr id="270" name="CustomShape 3"/>
          <p:cNvSpPr/>
          <p:nvPr/>
        </p:nvSpPr>
        <p:spPr>
          <a:xfrm>
            <a:off x="3048120" y="2028960"/>
            <a:ext cx="5909760" cy="239940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GB">
                <a:solidFill>
                  <a:srgbClr val="ffffcc"/>
                </a:solidFill>
                <a:latin typeface="Times New Roman"/>
              </a:rPr>
              <a:t>. . . . . . . . . . . . . . . . . . . . . . . . . . . . . . . . . . . . . . . . . . . . . . . . . .</a:t>
            </a:r>
            <a:endParaRPr/>
          </a:p>
          <a:p>
            <a:r>
              <a:rPr lang="en-GB">
                <a:solidFill>
                  <a:srgbClr val="ffffcc"/>
                </a:solidFill>
                <a:latin typeface="Times New Roman"/>
              </a:rPr>
              <a:t>. . . . . . . . . . . . . . . . . . . . . . . . . . . . . . . . . . . . . . . . . . . . . . . . . .</a:t>
            </a:r>
            <a:endParaRPr/>
          </a:p>
          <a:p>
            <a:r>
              <a:rPr lang="en-GB">
                <a:solidFill>
                  <a:srgbClr val="ffffcc"/>
                </a:solidFill>
                <a:latin typeface="Times New Roman"/>
              </a:rPr>
              <a:t>. . . . . . . . . . . . . . . . . . . . . . . . . . . . . . . . . . . . . . . . . . . . . . . . . .</a:t>
            </a:r>
            <a:endParaRPr/>
          </a:p>
          <a:p>
            <a:r>
              <a:rPr lang="en-GB">
                <a:solidFill>
                  <a:srgbClr val="ffffcc"/>
                </a:solidFill>
                <a:latin typeface="Times New Roman"/>
              </a:rPr>
              <a:t>. . . . . . . . . . . . . . . . . . . . . . . . . . . . . . . . . . . . . . . . . . . . . . . . . .</a:t>
            </a:r>
            <a:endParaRPr/>
          </a:p>
        </p:txBody>
      </p:sp>
      <p:sp>
        <p:nvSpPr>
          <p:cNvPr id="271" name="CustomShape 4"/>
          <p:cNvSpPr/>
          <p:nvPr/>
        </p:nvSpPr>
        <p:spPr>
          <a:xfrm>
            <a:off x="8096400" y="2133720"/>
            <a:ext cx="666360" cy="245880"/>
          </a:xfrm>
          <a:prstGeom prst="rect">
            <a:avLst/>
          </a:prstGeom>
          <a:solidFill>
            <a:srgbClr val="ffff00"/>
          </a:solidFill>
        </p:spPr>
      </p:sp>
      <p:sp>
        <p:nvSpPr>
          <p:cNvPr id="272" name="CustomShape 5"/>
          <p:cNvSpPr/>
          <p:nvPr/>
        </p:nvSpPr>
        <p:spPr>
          <a:xfrm>
            <a:off x="3143160" y="2438280"/>
            <a:ext cx="647280" cy="245880"/>
          </a:xfrm>
          <a:prstGeom prst="rect">
            <a:avLst/>
          </a:prstGeom>
          <a:solidFill>
            <a:srgbClr val="ff8d0d"/>
          </a:solidFill>
        </p:spPr>
      </p:sp>
      <p:sp>
        <p:nvSpPr>
          <p:cNvPr id="273" name="CustomShape 6"/>
          <p:cNvSpPr/>
          <p:nvPr/>
        </p:nvSpPr>
        <p:spPr>
          <a:xfrm>
            <a:off x="8082000" y="2438280"/>
            <a:ext cx="666360" cy="245880"/>
          </a:xfrm>
          <a:prstGeom prst="rect">
            <a:avLst/>
          </a:prstGeom>
          <a:solidFill>
            <a:srgbClr val="ff8d0d"/>
          </a:solidFill>
        </p:spPr>
      </p:sp>
      <p:sp>
        <p:nvSpPr>
          <p:cNvPr id="274" name="CustomShape 7"/>
          <p:cNvSpPr/>
          <p:nvPr/>
        </p:nvSpPr>
        <p:spPr>
          <a:xfrm>
            <a:off x="3143160" y="2743200"/>
            <a:ext cx="647280" cy="24588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275" name="CustomShape 8"/>
          <p:cNvSpPr/>
          <p:nvPr/>
        </p:nvSpPr>
        <p:spPr>
          <a:xfrm>
            <a:off x="4043520" y="2743200"/>
            <a:ext cx="666360" cy="24588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276" name="CustomShape 9"/>
          <p:cNvSpPr/>
          <p:nvPr/>
        </p:nvSpPr>
        <p:spPr>
          <a:xfrm>
            <a:off x="6862680" y="2743200"/>
            <a:ext cx="666360" cy="24588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277" name="CustomShape 10"/>
          <p:cNvSpPr/>
          <p:nvPr/>
        </p:nvSpPr>
        <p:spPr>
          <a:xfrm>
            <a:off x="6081840" y="2743200"/>
            <a:ext cx="533160" cy="245880"/>
          </a:xfrm>
          <a:prstGeom prst="rect">
            <a:avLst/>
          </a:prstGeom>
          <a:solidFill>
            <a:srgbClr val="ff0000"/>
          </a:solidFill>
        </p:spPr>
      </p:sp>
      <p:sp>
        <p:nvSpPr>
          <p:cNvPr id="278" name="CustomShape 11"/>
          <p:cNvSpPr/>
          <p:nvPr/>
        </p:nvSpPr>
        <p:spPr>
          <a:xfrm>
            <a:off x="5357880" y="3048120"/>
            <a:ext cx="514080" cy="245880"/>
          </a:xfrm>
          <a:prstGeom prst="rect">
            <a:avLst/>
          </a:prstGeom>
          <a:solidFill>
            <a:srgbClr val="e600fe"/>
          </a:solidFill>
        </p:spPr>
      </p:sp>
      <p:sp>
        <p:nvSpPr>
          <p:cNvPr id="279" name="CustomShape 12"/>
          <p:cNvSpPr/>
          <p:nvPr/>
        </p:nvSpPr>
        <p:spPr>
          <a:xfrm>
            <a:off x="152280" y="3505320"/>
            <a:ext cx="8838720" cy="228564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Leer et al. (1982) and Hansteen et al. (1995) found that one can often simplify the energy balance to be able to solve for the mass flux: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</a:rPr>
              <a:t>However, the challenge is to determine values for all the parameters!</a:t>
            </a:r>
            <a:endParaRPr/>
          </a:p>
        </p:txBody>
      </p:sp>
      <p:pic>
        <p:nvPicPr>
          <p:cNvPr descr="" id="280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637640" y="4267440"/>
            <a:ext cx="5829480" cy="1148400"/>
          </a:xfrm>
          <a:prstGeom prst="rect">
            <a:avLst/>
          </a:prstGeom>
        </p:spPr>
      </p:pic>
      <p:sp>
        <p:nvSpPr>
          <p:cNvPr id="281" name="CustomShape 13"/>
          <p:cNvSpPr/>
          <p:nvPr/>
        </p:nvSpPr>
        <p:spPr>
          <a:xfrm>
            <a:off x="5791320" y="4520520"/>
            <a:ext cx="380520" cy="577800"/>
          </a:xfrm>
          <a:prstGeom prst="rect">
            <a:avLst/>
          </a:prstGeom>
          <a:solidFill>
            <a:srgbClr val="ffffff"/>
          </a:solidFill>
        </p:spPr>
        <p:txBody>
          <a:bodyPr bIns="45000" lIns="27360" rIns="27360" tIns="45000"/>
          <a:p>
            <a:pPr algn="ctr"/>
            <a:r>
              <a:rPr b="1" lang="en-GB" sz="3200"/>
              <a:t>≈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How can massive winds be “cold?”</a:t>
            </a:r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96840" y="838080"/>
            <a:ext cx="8772120" cy="1629000"/>
          </a:xfrm>
          <a:prstGeom prst="rect">
            <a:avLst/>
          </a:prstGeom>
        </p:spPr>
        <p:txBody>
          <a:bodyPr bIns="45000" lIns="45720" rIns="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 extended solar corona is so low-density, the conservation of internal energy is essentially a balance between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local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heating,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downward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conduction, and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upward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adiabatic losses.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When the outer atmosphere becomes massive enough, though,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radiative cooling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[~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ρ2 Λ(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)]  becomes more efficient throughout the wind:</a:t>
            </a:r>
            <a:endParaRPr/>
          </a:p>
        </p:txBody>
      </p:sp>
      <p:pic>
        <p:nvPicPr>
          <p:cNvPr descr="" id="284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3809880" y="2637000"/>
            <a:ext cx="4876560" cy="3306240"/>
          </a:xfrm>
          <a:prstGeom prst="rect">
            <a:avLst/>
          </a:prstGeom>
        </p:spPr>
      </p:pic>
      <p:sp>
        <p:nvSpPr>
          <p:cNvPr id="285" name="CustomShape 3"/>
          <p:cNvSpPr/>
          <p:nvPr/>
        </p:nvSpPr>
        <p:spPr>
          <a:xfrm>
            <a:off x="96840" y="2687760"/>
            <a:ext cx="3428640" cy="3076200"/>
          </a:xfrm>
          <a:prstGeom prst="rect">
            <a:avLst/>
          </a:prstGeom>
        </p:spPr>
        <p:txBody>
          <a:bodyPr bIns="45000" lIns="45720" rIns="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 high-density wind becomes an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extended chromosphere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(supported by wave pressure??).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For this case, Holzer et al. (1983) showed the energy equation is ~irrelevant in determining mass flux!  A simple analytic model (of the momentum equation) suffices.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Do Alfvén waves always heat a corona?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76320" y="841320"/>
            <a:ext cx="8838720" cy="734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6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With the above inputs (and assuming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v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∞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≈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V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esc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), we can solve for the mass loss rate in the case of a “hot coronal wind.”</a:t>
            </a:r>
            <a:endParaRPr/>
          </a:p>
        </p:txBody>
      </p:sp>
      <p:pic>
        <p:nvPicPr>
          <p:cNvPr descr="" id="288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34120" y="1405080"/>
            <a:ext cx="3669840" cy="4766760"/>
          </a:xfrm>
          <a:prstGeom prst="rect">
            <a:avLst/>
          </a:prstGeom>
        </p:spPr>
      </p:pic>
      <p:sp>
        <p:nvSpPr>
          <p:cNvPr id="289" name="CustomShape 3"/>
          <p:cNvSpPr/>
          <p:nvPr/>
        </p:nvSpPr>
        <p:spPr>
          <a:xfrm>
            <a:off x="76320" y="1603440"/>
            <a:ext cx="5181120" cy="2744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6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Sometimes, the heating rate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Q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drops off more steeply (with decreasing density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 ρ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) than in the solar case, and radiative cooling always remains able to keep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&lt; 10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4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K.</a:t>
            </a:r>
            <a:endParaRPr/>
          </a:p>
          <a:p>
            <a:pPr>
              <a:lnSpc>
                <a:spcPct val="96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In those “cold” cases (usually for luminous giants), gas pressure cannot accelerate a wind.</a:t>
            </a:r>
            <a:endParaRPr/>
          </a:p>
          <a:p>
            <a:pPr>
              <a:lnSpc>
                <a:spcPct val="96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Alfvén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wave pressure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may take the place of gas pressure (Holzer et al. 1983).</a:t>
            </a:r>
            <a:endParaRPr/>
          </a:p>
        </p:txBody>
      </p:sp>
      <p:pic>
        <p:nvPicPr>
          <p:cNvPr descr="" id="29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87360" y="4419720"/>
            <a:ext cx="4565160" cy="1563480"/>
          </a:xfrm>
          <a:prstGeom prst="rect">
            <a:avLst/>
          </a:prstGeom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Multi-line spectroscopy</a:t>
            </a:r>
            <a:endParaRPr/>
          </a:p>
        </p:txBody>
      </p:sp>
      <p:sp>
        <p:nvSpPr>
          <p:cNvPr id="292" name="CustomShape 2"/>
          <p:cNvSpPr/>
          <p:nvPr/>
        </p:nvSpPr>
        <p:spPr>
          <a:xfrm>
            <a:off x="162000" y="774720"/>
            <a:ext cx="8753040" cy="1301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1990s: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more self-consistent treatments of radiative transfer AND better data (GHRS, FUSE, high-spectral-res ground-based)  led to better stellar wind diagnostic techniques!</a:t>
            </a:r>
            <a:endParaRPr/>
          </a:p>
          <a:p>
            <a:pPr>
              <a:lnSpc>
                <a:spcPct val="90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A nice example:   He I 10830 Å   for TW Hya  (pole-on T Tauri star) . . .</a:t>
            </a:r>
            <a:endParaRPr/>
          </a:p>
        </p:txBody>
      </p:sp>
      <p:pic>
        <p:nvPicPr>
          <p:cNvPr descr="" id="293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76040" y="2308320"/>
            <a:ext cx="2706480" cy="3693600"/>
          </a:xfrm>
          <a:prstGeom prst="rect">
            <a:avLst/>
          </a:prstGeom>
        </p:spPr>
      </p:pic>
      <p:pic>
        <p:nvPicPr>
          <p:cNvPr descr="" id="294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080" y="2311560"/>
            <a:ext cx="5897160" cy="3687480"/>
          </a:xfrm>
          <a:prstGeom prst="rect">
            <a:avLst/>
          </a:prstGeom>
        </p:spPr>
      </p:pic>
      <p:sp>
        <p:nvSpPr>
          <p:cNvPr id="295" name="CustomShape 3"/>
          <p:cNvSpPr/>
          <p:nvPr/>
        </p:nvSpPr>
        <p:spPr>
          <a:xfrm>
            <a:off x="7950240" y="4532400"/>
            <a:ext cx="761760" cy="729720"/>
          </a:xfrm>
          <a:prstGeom prst="rect">
            <a:avLst/>
          </a:prstGeom>
        </p:spPr>
        <p:txBody>
          <a:bodyPr bIns="45000" lIns="90000" rIns="90000" tIns="45000"/>
          <a:p>
            <a:pPr algn="r"/>
            <a:r>
              <a:rPr lang="en-GB" sz="1400">
                <a:solidFill>
                  <a:srgbClr val="000000"/>
                </a:solidFill>
                <a:latin typeface="Times New Roman"/>
              </a:rPr>
              <a:t>Dupree et al. (2006)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New ideas:  astrosphere absorption</a:t>
            </a:r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162000" y="774720"/>
            <a:ext cx="8753040" cy="7002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Wood et al. (2001, 2002, 2005) distinguished cool ISM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H I Lyα absorption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from hotter “piled up” H0 in stellar astrospheres.    Derived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M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depends on models . . .</a:t>
            </a:r>
            <a:endParaRPr/>
          </a:p>
        </p:txBody>
      </p:sp>
      <p:pic>
        <p:nvPicPr>
          <p:cNvPr descr="" id="298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58880"/>
            <a:ext cx="5486040" cy="4436640"/>
          </a:xfrm>
          <a:prstGeom prst="rect">
            <a:avLst/>
          </a:prstGeom>
        </p:spPr>
      </p:pic>
      <p:pic>
        <p:nvPicPr>
          <p:cNvPr descr="" id="299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477120" y="1625760"/>
            <a:ext cx="2265120" cy="4470120"/>
          </a:xfrm>
          <a:prstGeom prst="rect">
            <a:avLst/>
          </a:prstGeom>
        </p:spPr>
      </p:pic>
      <p:sp>
        <p:nvSpPr>
          <p:cNvPr id="300" name="CustomShape 3"/>
          <p:cNvSpPr/>
          <p:nvPr/>
        </p:nvSpPr>
        <p:spPr>
          <a:xfrm>
            <a:off x="6019920" y="1143000"/>
            <a:ext cx="45720" cy="45720"/>
          </a:xfrm>
          <a:prstGeom prst="ellipse">
            <a:avLst/>
          </a:prstGeom>
          <a:solidFill>
            <a:srgbClr val="ffffff"/>
          </a:solidFill>
        </p:spPr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114480" y="651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95000"/>
              </a:lnSpc>
            </a:pPr>
            <a:r>
              <a:rPr b="1" i="1" lang="en-GB" sz="3200">
                <a:solidFill>
                  <a:srgbClr val="ffffcc"/>
                </a:solidFill>
                <a:latin typeface="Times New Roman"/>
              </a:rPr>
              <a:t>Driving a stellar wind</a:t>
            </a:r>
            <a:endParaRPr/>
          </a:p>
        </p:txBody>
      </p:sp>
      <p:sp>
        <p:nvSpPr>
          <p:cNvPr id="57" name="CustomShape 2"/>
          <p:cNvSpPr/>
          <p:nvPr/>
        </p:nvSpPr>
        <p:spPr>
          <a:xfrm>
            <a:off x="74520" y="990720"/>
            <a:ext cx="7162560" cy="7002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Gravity must be counteracted above the photosphere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(not below)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by some continuously operating outward force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. . .</a:t>
            </a:r>
            <a:endParaRPr/>
          </a:p>
        </p:txBody>
      </p:sp>
      <p:sp>
        <p:nvSpPr>
          <p:cNvPr id="58" name="CustomShape 3"/>
          <p:cNvSpPr/>
          <p:nvPr/>
        </p:nvSpPr>
        <p:spPr>
          <a:xfrm>
            <a:off x="262080" y="2111400"/>
            <a:ext cx="8381520" cy="42663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05000"/>
              <a:buFont typeface="Wingdings"/>
              <a:buChar char="Ø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Gas pressure: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needs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~ 10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6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K  (“coronal heating”)</a:t>
            </a:r>
            <a:endParaRPr/>
          </a:p>
          <a:p>
            <a:pPr>
              <a:buSzPct val="105000"/>
              <a:buFont typeface="Wingdings"/>
              <a:buChar char="Ø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Radiation pressure: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possibly important when 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L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*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&gt; 100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 L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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buSzPct val="105000"/>
              <a:buFont typeface="Wingdings"/>
              <a:buChar char="Ø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Wave pressure / Shocks: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can produce time-averaged net acceleration</a:t>
            </a:r>
            <a:endParaRPr/>
          </a:p>
          <a:p>
            <a:pPr>
              <a:buSzPct val="105000"/>
              <a:buFont typeface="Wingdings"/>
              <a:buChar char="Ø"/>
            </a:pPr>
            <a:r>
              <a:rPr b="1" lang="en-GB" sz="2000">
                <a:solidFill>
                  <a:srgbClr val="ffffcc"/>
                </a:solidFill>
                <a:latin typeface="Times New Roman"/>
              </a:rPr>
              <a:t>MHD effects: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closed fields can be ejected (CMEs), or “plasmoids” can be pinched like melon seeds and carry along some of the surrounding material.</a:t>
            </a:r>
            <a:endParaRPr/>
          </a:p>
          <a:p>
            <a:endParaRPr/>
          </a:p>
        </p:txBody>
      </p:sp>
      <p:sp>
        <p:nvSpPr>
          <p:cNvPr id="59" name="CustomShape 4"/>
          <p:cNvSpPr/>
          <p:nvPr/>
        </p:nvSpPr>
        <p:spPr>
          <a:xfrm>
            <a:off x="528480" y="3092400"/>
            <a:ext cx="8232480" cy="11952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free electron (Thomson) opacity?  (goes as 1/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r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2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; needs to be supplemented)</a:t>
            </a:r>
            <a:endParaRPr/>
          </a:p>
          <a:p>
            <a:pPr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ion opacity?   (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eff  &gt;  15,000 K)</a:t>
            </a:r>
            <a:endParaRPr/>
          </a:p>
          <a:p>
            <a:pPr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dust opacity?  (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T</a:t>
            </a:r>
            <a:r>
              <a:rPr lang="en-GB" sz="2400">
                <a:solidFill>
                  <a:srgbClr val="ffffcc"/>
                </a:solidFill>
                <a:latin typeface="Times New Roman"/>
              </a:rPr>
              <a:t>eff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 &lt;  3,500 K)</a:t>
            </a:r>
            <a:endParaRPr/>
          </a:p>
        </p:txBody>
      </p:sp>
      <p:sp>
        <p:nvSpPr>
          <p:cNvPr id="60" name="CustomShape 5"/>
          <p:cNvSpPr/>
          <p:nvPr/>
        </p:nvSpPr>
        <p:spPr>
          <a:xfrm>
            <a:off x="2671920" y="3531960"/>
            <a:ext cx="456840" cy="3952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i="1" lang="en-GB" sz="2000">
                <a:solidFill>
                  <a:srgbClr val="ffffcc"/>
                </a:solidFill>
                <a:latin typeface="Times New Roman"/>
              </a:rPr>
              <a:t>~</a:t>
            </a:r>
            <a:endParaRPr/>
          </a:p>
        </p:txBody>
      </p:sp>
      <p:sp>
        <p:nvSpPr>
          <p:cNvPr id="61" name="CustomShape 6"/>
          <p:cNvSpPr/>
          <p:nvPr/>
        </p:nvSpPr>
        <p:spPr>
          <a:xfrm>
            <a:off x="2744640" y="3870360"/>
            <a:ext cx="456840" cy="39528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i="1" lang="en-GB" sz="2000">
                <a:solidFill>
                  <a:srgbClr val="ffffcc"/>
                </a:solidFill>
                <a:latin typeface="Times New Roman"/>
              </a:rPr>
              <a:t>~</a:t>
            </a:r>
            <a:endParaRPr/>
          </a:p>
        </p:txBody>
      </p:sp>
      <p:pic>
        <p:nvPicPr>
          <p:cNvPr descr="" id="62" name="Picture 11"/>
          <p:cNvPicPr/>
          <p:nvPr/>
        </p:nvPicPr>
        <p:blipFill>
          <a:blip r:embed="rId1">
            <a:lum bright="14000" contrast="12000"/>
          </a:blip>
          <a:stretch>
            <a:fillRect/>
          </a:stretch>
        </p:blipFill>
        <p:spPr>
          <a:xfrm>
            <a:off x="7315200" y="838080"/>
            <a:ext cx="1437840" cy="1806120"/>
          </a:xfrm>
          <a:prstGeom prst="rect">
            <a:avLst/>
          </a:prstGeom>
        </p:spPr>
      </p:pic>
      <p:sp>
        <p:nvSpPr>
          <p:cNvPr id="63" name="CustomShape 7"/>
          <p:cNvSpPr/>
          <p:nvPr/>
        </p:nvSpPr>
        <p:spPr>
          <a:xfrm>
            <a:off x="7315200" y="2158920"/>
            <a:ext cx="1371240" cy="4561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2400">
                <a:solidFill>
                  <a:srgbClr val="ffff66"/>
                </a:solidFill>
                <a:latin typeface="Arial"/>
              </a:rPr>
              <a:t>F = ma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64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58720"/>
            <a:ext cx="8910720" cy="6222960"/>
          </a:xfrm>
          <a:prstGeom prst="rect">
            <a:avLst/>
          </a:prstGeom>
        </p:spPr>
      </p:pic>
      <p:sp>
        <p:nvSpPr>
          <p:cNvPr id="65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Stellar winds across the H-R Diagram</a:t>
            </a:r>
            <a:endParaRPr/>
          </a:p>
        </p:txBody>
      </p:sp>
      <p:sp>
        <p:nvSpPr>
          <p:cNvPr id="66" name="CustomShape 2"/>
          <p:cNvSpPr/>
          <p:nvPr/>
        </p:nvSpPr>
        <p:spPr>
          <a:xfrm>
            <a:off x="1291320" y="2209680"/>
            <a:ext cx="1980720" cy="91332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lang="en-GB">
                <a:solidFill>
                  <a:srgbClr val="50c1fa"/>
                </a:solidFill>
                <a:latin typeface="Arial"/>
              </a:rPr>
              <a:t>Massive stars: radiation-driven winds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Massive star winds:  observations</a:t>
            </a:r>
            <a:endParaRPr/>
          </a:p>
        </p:txBody>
      </p:sp>
      <p:pic>
        <p:nvPicPr>
          <p:cNvPr descr="" id="68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419040" y="762120"/>
            <a:ext cx="8305560" cy="5373360"/>
          </a:xfrm>
          <a:prstGeom prst="rect">
            <a:avLst/>
          </a:prstGeom>
        </p:spPr>
      </p:pic>
      <p:sp>
        <p:nvSpPr>
          <p:cNvPr id="69" name="CustomShape 2"/>
          <p:cNvSpPr/>
          <p:nvPr/>
        </p:nvSpPr>
        <p:spPr>
          <a:xfrm>
            <a:off x="3827520" y="4832280"/>
            <a:ext cx="1142640" cy="1004400"/>
          </a:xfrm>
          <a:prstGeom prst="rect">
            <a:avLst/>
          </a:prstGeom>
        </p:spPr>
        <p:txBody>
          <a:bodyPr bIns="45000" lIns="90000" rIns="90000" tIns="45000"/>
          <a:p>
            <a:r>
              <a:rPr b="1" i="1" lang="en-GB" sz="2400">
                <a:solidFill>
                  <a:srgbClr val="ff0000"/>
                </a:solidFill>
                <a:latin typeface="Times New Roman"/>
              </a:rPr>
              <a:t>~L</a:t>
            </a:r>
            <a:r>
              <a:rPr b="1" lang="en-GB" sz="3200">
                <a:solidFill>
                  <a:srgbClr val="ff0000"/>
                </a:solidFill>
                <a:latin typeface="Times New Roman"/>
              </a:rPr>
              <a:t>*</a:t>
            </a:r>
            <a:r>
              <a:rPr b="1" lang="en-GB" sz="2800">
                <a:solidFill>
                  <a:srgbClr val="ff0000"/>
                </a:solidFill>
                <a:latin typeface="Times New Roman"/>
              </a:rPr>
              <a:t>1.7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Massive star winds:  radiative driving</a:t>
            </a:r>
            <a:endParaRPr/>
          </a:p>
        </p:txBody>
      </p:sp>
      <p:pic>
        <p:nvPicPr>
          <p:cNvPr descr="" id="7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22280" y="2411280"/>
            <a:ext cx="2603160" cy="966600"/>
          </a:xfrm>
          <a:prstGeom prst="rect">
            <a:avLst/>
          </a:prstGeom>
        </p:spPr>
      </p:pic>
      <p:pic>
        <p:nvPicPr>
          <p:cNvPr descr="" id="7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498800" y="1569600"/>
            <a:ext cx="198000" cy="199080"/>
          </a:xfrm>
          <a:prstGeom prst="rect">
            <a:avLst/>
          </a:prstGeom>
        </p:spPr>
      </p:pic>
      <p:sp>
        <p:nvSpPr>
          <p:cNvPr id="73" name="CustomShape 2"/>
          <p:cNvSpPr/>
          <p:nvPr/>
        </p:nvSpPr>
        <p:spPr>
          <a:xfrm>
            <a:off x="7400520" y="1834560"/>
            <a:ext cx="598320" cy="598320"/>
          </a:xfrm>
          <a:prstGeom prst="ellipse">
            <a:avLst/>
          </a:prstGeom>
          <a:ln w="22320">
            <a:solidFill>
              <a:srgbClr val="ffffff"/>
            </a:solidFill>
            <a:round/>
          </a:ln>
        </p:spPr>
      </p:sp>
      <p:sp>
        <p:nvSpPr>
          <p:cNvPr id="74" name="CustomShape 3"/>
          <p:cNvSpPr/>
          <p:nvPr/>
        </p:nvSpPr>
        <p:spPr>
          <a:xfrm>
            <a:off x="7288920" y="2131920"/>
            <a:ext cx="1047240" cy="1047240"/>
          </a:xfrm>
          <a:prstGeom prst="ellipse">
            <a:avLst/>
          </a:prstGeom>
          <a:ln w="22320">
            <a:solidFill>
              <a:srgbClr val="ffffff"/>
            </a:solidFill>
            <a:round/>
          </a:ln>
        </p:spPr>
      </p:sp>
      <p:sp>
        <p:nvSpPr>
          <p:cNvPr id="75" name="CustomShape 4"/>
          <p:cNvSpPr/>
          <p:nvPr/>
        </p:nvSpPr>
        <p:spPr>
          <a:xfrm>
            <a:off x="7337160" y="1710360"/>
            <a:ext cx="70200" cy="70200"/>
          </a:xfrm>
          <a:prstGeom prst="ellipse">
            <a:avLst/>
          </a:prstGeom>
          <a:solidFill>
            <a:srgbClr val="3366ff"/>
          </a:solidFill>
        </p:spPr>
      </p:sp>
      <p:sp>
        <p:nvSpPr>
          <p:cNvPr id="76" name="Line 5"/>
          <p:cNvSpPr/>
          <p:nvPr/>
        </p:nvSpPr>
        <p:spPr>
          <a:xfrm flipH="1">
            <a:off x="7219440" y="1700640"/>
            <a:ext cx="108360" cy="13608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77" name="CustomShape 6"/>
          <p:cNvSpPr/>
          <p:nvPr/>
        </p:nvSpPr>
        <p:spPr>
          <a:xfrm>
            <a:off x="108000" y="914400"/>
            <a:ext cx="6095520" cy="958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Castor, Abbott, &amp; Klein (1975) worked out how a hot star’s radiation field can accelerate a time-steady wind, even if its “Eddington factor”  Γ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&lt;&lt;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1.</a:t>
            </a:r>
            <a:endParaRPr/>
          </a:p>
        </p:txBody>
      </p:sp>
      <p:sp>
        <p:nvSpPr>
          <p:cNvPr id="78" name="CustomShape 7"/>
          <p:cNvSpPr/>
          <p:nvPr/>
        </p:nvSpPr>
        <p:spPr>
          <a:xfrm>
            <a:off x="108000" y="3733920"/>
            <a:ext cx="8730720" cy="2240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Bound electron resonances have higher cross-sections than free electrons  (i.e., </a:t>
            </a:r>
            <a:r>
              <a:rPr b="1" lang="en-GB" sz="2000">
                <a:solidFill>
                  <a:srgbClr val="50c1fa"/>
                </a:solidFill>
                <a:latin typeface="Times New Roman"/>
              </a:rPr>
              <a:t>spectral lines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dominate the opacity </a:t>
            </a:r>
            <a:r>
              <a:rPr b="1" lang="en-GB" sz="2000">
                <a:solidFill>
                  <a:srgbClr val="ffffcc"/>
                </a:solidFill>
                <a:latin typeface="Times New Roman"/>
              </a:rPr>
              <a:t>κ</a:t>
            </a:r>
            <a:r>
              <a:rPr b="1" lang="en-GB" sz="2400">
                <a:solidFill>
                  <a:srgbClr val="ffffcc"/>
                </a:solidFill>
                <a:latin typeface="Times New Roman"/>
              </a:rPr>
              <a:t>ν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)</a:t>
            </a:r>
            <a:endParaRPr/>
          </a:p>
          <a:p>
            <a:pPr>
              <a:lnSpc>
                <a:spcPct val="95000"/>
              </a:lnSpc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In the accelerating wind, these narrow opacity sources become </a:t>
            </a:r>
            <a:r>
              <a:rPr b="1" lang="en-GB" sz="2000">
                <a:solidFill>
                  <a:srgbClr val="50c1fa"/>
                </a:solidFill>
                <a:latin typeface="Times New Roman"/>
              </a:rPr>
              <a:t>Doppler shifted</a:t>
            </a:r>
            <a:r>
              <a:rPr lang="en-GB" sz="2000">
                <a:solidFill>
                  <a:srgbClr val="50c1fa"/>
                </a:solidFill>
                <a:latin typeface="Times New Roman"/>
              </a:rPr>
              <a:t> 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with respect to the star’s photospheric spectrum.</a:t>
            </a:r>
            <a:endParaRPr/>
          </a:p>
          <a:p>
            <a:pPr>
              <a:lnSpc>
                <a:spcPct val="95000"/>
              </a:lnSpc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Acceleration thus depends on velocity &amp; velocity gradient!   This turns “</a:t>
            </a:r>
            <a:r>
              <a:rPr i="1" lang="en-GB" sz="2000">
                <a:solidFill>
                  <a:srgbClr val="ffffcc"/>
                </a:solidFill>
                <a:latin typeface="Times New Roman"/>
              </a:rPr>
              <a:t>F=ma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” on its head!   (Nonlinear feedback...)</a:t>
            </a:r>
            <a:endParaRPr/>
          </a:p>
        </p:txBody>
      </p:sp>
      <p:pic>
        <p:nvPicPr>
          <p:cNvPr descr="" id="79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429000" y="2209680"/>
            <a:ext cx="5409720" cy="136980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Massive star winds:  radiative driving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76320" y="914400"/>
            <a:ext cx="8827560" cy="379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The Castor, Abbott, &amp; Klein (CAK) theory gives a prediction for mass loss rates: </a:t>
            </a:r>
            <a:endParaRPr/>
          </a:p>
        </p:txBody>
      </p:sp>
      <p:sp>
        <p:nvSpPr>
          <p:cNvPr id="82" name="CustomShape 3"/>
          <p:cNvSpPr/>
          <p:nvPr/>
        </p:nvSpPr>
        <p:spPr>
          <a:xfrm>
            <a:off x="76320" y="3429000"/>
            <a:ext cx="4571640" cy="2421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Metallicity dependence (largely) verified by observations in SMC and LMC, but it flattens out for lower Z   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(Vink 2008).</a:t>
            </a:r>
            <a:endParaRPr/>
          </a:p>
          <a:p>
            <a:pPr>
              <a:lnSpc>
                <a:spcPct val="95000"/>
              </a:lnSpc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“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Clumping” can affect predicted mass loss rates by up to a factor of 10.</a:t>
            </a:r>
            <a:endParaRPr/>
          </a:p>
          <a:p>
            <a:pPr>
              <a:lnSpc>
                <a:spcPct val="95000"/>
              </a:lnSpc>
              <a:buSzPct val="115000"/>
              <a:buFont typeface="Arial"/>
              <a:buChar char="•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What causes clumping?   Radiative driving is </a:t>
            </a:r>
            <a:r>
              <a:rPr b="1" lang="en-GB" sz="2000">
                <a:solidFill>
                  <a:srgbClr val="ff7c80"/>
                </a:solidFill>
                <a:latin typeface="Times New Roman"/>
              </a:rPr>
              <a:t>unstable!</a:t>
            </a:r>
            <a:endParaRPr/>
          </a:p>
        </p:txBody>
      </p:sp>
      <p:pic>
        <p:nvPicPr>
          <p:cNvPr descr="" id="83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4662360" y="3436920"/>
            <a:ext cx="4350960" cy="2514240"/>
          </a:xfrm>
          <a:prstGeom prst="rect">
            <a:avLst/>
          </a:prstGeom>
        </p:spPr>
      </p:pic>
      <p:cxnSp>
        <p:nvCxnSpPr>
          <p:cNvPr id="84" name="Line 4"/>
          <p:cNvCxnSpPr/>
          <p:nvPr/>
        </p:nvCxnSpPr>
        <p:spPr>
          <a:xfrm>
            <a:off x="2487600" y="5673600"/>
            <a:ext cx="2133720" cy="1800"/>
          </a:xfrm>
          <a:prstGeom prst="straightConnector1">
            <a:avLst/>
          </a:prstGeom>
          <a:ln w="22320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descr="" id="85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1496880"/>
            <a:ext cx="7619760" cy="159048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114480" y="63360"/>
            <a:ext cx="8876880" cy="698040"/>
          </a:xfrm>
          <a:prstGeom prst="rect">
            <a:avLst/>
          </a:prstGeom>
        </p:spPr>
        <p:txBody>
          <a:bodyPr bIns="45000" lIns="90000" rIns="90000" tIns="45000"/>
          <a:p>
            <a:pPr algn="ctr"/>
            <a:r>
              <a:rPr b="1" i="1" lang="en-GB" sz="3200">
                <a:solidFill>
                  <a:srgbClr val="ffffcc"/>
                </a:solidFill>
                <a:latin typeface="Times New Roman"/>
              </a:rPr>
              <a:t>Rapid rotation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228600" y="801720"/>
            <a:ext cx="8610120" cy="669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Because of competition between gravity and centrifugal forces at the equator, rapid rotators become </a:t>
            </a:r>
            <a:r>
              <a:rPr b="1" lang="en-GB" sz="2000">
                <a:solidFill>
                  <a:srgbClr val="50c1fa"/>
                </a:solidFill>
                <a:latin typeface="Times New Roman"/>
              </a:rPr>
              <a:t>oblate</a:t>
            </a:r>
            <a:r>
              <a:rPr lang="en-GB" sz="2000">
                <a:solidFill>
                  <a:srgbClr val="ffffcc"/>
                </a:solidFill>
                <a:latin typeface="Times New Roman"/>
              </a:rPr>
              <a:t> and “gravity darkened”  </a:t>
            </a:r>
            <a:r>
              <a:rPr lang="en-GB">
                <a:solidFill>
                  <a:srgbClr val="ffffcc"/>
                </a:solidFill>
                <a:latin typeface="Times New Roman"/>
              </a:rPr>
              <a:t>(von Zeipel 1924).</a:t>
            </a:r>
            <a:endParaRPr/>
          </a:p>
        </p:txBody>
      </p:sp>
      <p:pic>
        <p:nvPicPr>
          <p:cNvPr descr="" id="88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3124080"/>
            <a:ext cx="6784560" cy="1142640"/>
          </a:xfrm>
          <a:prstGeom prst="rect">
            <a:avLst/>
          </a:prstGeom>
        </p:spPr>
      </p:pic>
      <p:sp>
        <p:nvSpPr>
          <p:cNvPr id="89" name="CustomShape 3"/>
          <p:cNvSpPr/>
          <p:nvPr/>
        </p:nvSpPr>
        <p:spPr>
          <a:xfrm>
            <a:off x="228600" y="4419720"/>
            <a:ext cx="8610120" cy="1453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Existence of gravity darkening has been confirmed via eclipsing binaries and visible interferometry of oblate stars.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For hot stars with radiative interiors,  β ≈ 0.25     (down to late-A / early-F)</a:t>
            </a:r>
            <a:endParaRPr/>
          </a:p>
          <a:p>
            <a:pPr>
              <a:lnSpc>
                <a:spcPct val="95000"/>
              </a:lnSpc>
              <a:buSzPct val="115000"/>
              <a:buFont typeface="StarSymbol"/>
              <a:buChar char=""/>
            </a:pPr>
            <a:r>
              <a:rPr lang="en-GB" sz="2000">
                <a:solidFill>
                  <a:srgbClr val="ffffcc"/>
                </a:solidFill>
                <a:latin typeface="Times New Roman"/>
              </a:rPr>
              <a:t>For cooler stars with convective layers below photosphere,  β ≈ 0 to 0.08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